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y="5143500" cx="9144000"/>
  <p:notesSz cx="6858000" cy="9144000"/>
  <p:embeddedFontLst>
    <p:embeddedFont>
      <p:font typeface="Roboto Black"/>
      <p:bold r:id="rId41"/>
      <p:boldItalic r:id="rId42"/>
    </p:embeddedFont>
    <p:embeddedFont>
      <p:font typeface="Roboto Mon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E094BFD-22B3-49BE-8213-50E32C1813A4}">
  <a:tblStyle styleId="{1E094BFD-22B3-49BE-8213-50E32C1813A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font" Target="fonts/RobotoBlack-boldItalic.fntdata"/><Relationship Id="rId41" Type="http://schemas.openxmlformats.org/officeDocument/2006/relationships/font" Target="fonts/RobotoBlack-bold.fntdata"/><Relationship Id="rId22" Type="http://schemas.openxmlformats.org/officeDocument/2006/relationships/slide" Target="slides/slide16.xml"/><Relationship Id="rId44" Type="http://schemas.openxmlformats.org/officeDocument/2006/relationships/font" Target="fonts/RobotoMono-bold.fntdata"/><Relationship Id="rId21" Type="http://schemas.openxmlformats.org/officeDocument/2006/relationships/slide" Target="slides/slide15.xml"/><Relationship Id="rId43" Type="http://schemas.openxmlformats.org/officeDocument/2006/relationships/font" Target="fonts/RobotoMono-regular.fntdata"/><Relationship Id="rId24" Type="http://schemas.openxmlformats.org/officeDocument/2006/relationships/slide" Target="slides/slide18.xml"/><Relationship Id="rId46" Type="http://schemas.openxmlformats.org/officeDocument/2006/relationships/font" Target="fonts/RobotoMono-boldItalic.fntdata"/><Relationship Id="rId23" Type="http://schemas.openxmlformats.org/officeDocument/2006/relationships/slide" Target="slides/slide17.xml"/><Relationship Id="rId45" Type="http://schemas.openxmlformats.org/officeDocument/2006/relationships/font" Target="fonts/RobotoMon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gif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758093705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758093705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749b6e9afd_0_3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3749b6e9afd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161" name="Google Shape;161;g3749b6e9afd_0_3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749b6e9afd_0_3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3749b6e9afd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170" name="Google Shape;170;g3749b6e9afd_0_3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749b6e9afd_0_3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749b6e9afd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178" name="Google Shape;178;g3749b6e9afd_0_35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74c64ec6cd_0_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374c64ec6cd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187" name="Google Shape;187;g374c64ec6cd_0_10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749b6e9afd_0_2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3749b6e9afd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g3749b6e9afd_0_23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749b6e9afd_0_3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3749b6e9afd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04" name="Google Shape;204;g3749b6e9afd_0_30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74c64ec6cd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374c64ec6c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13" name="Google Shape;213;g374c64ec6cd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64827eb1ef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364827eb1e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31" name="Google Shape;231;g364827eb1ef_0_3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74c64ec6cd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374c64ec6c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41" name="Google Shape;241;g374c64ec6cd_0_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74c64ec6cd_0_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374c64ec6cd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51" name="Google Shape;251;g374c64ec6cd_0_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749b6e9afd_0_1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g3749b6e9afd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61" name="Google Shape;61;g3749b6e9afd_0_1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74c64ec6cd_0_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g374c64ec6c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59" name="Google Shape;259;g374c64ec6cd_0_6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4567c7e1a4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34567c7e1a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68" name="Google Shape;268;g34567c7e1a4_0_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74c64ec6cd_0_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374c64ec6c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81" name="Google Shape;281;g374c64ec6cd_0_8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4567c7e1a4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34567c7e1a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94" name="Google Shape;294;g34567c7e1a4_0_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4567c7e1a4_0_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34567c7e1a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22" name="Google Shape;322;g34567c7e1a4_0_7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749b6e9afd_0_3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3749b6e9afd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31" name="Google Shape;331;g3749b6e9afd_0_3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64a4324d5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g364a4324d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40" name="Google Shape;340;g364a4324d59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64a4324d59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g364a4324d5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49" name="Google Shape;349;g364a4324d59_0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64a4324d59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g364a4324d5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58" name="Google Shape;358;g364a4324d59_0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64a4324d59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g364a4324d5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67" name="Google Shape;367;g364a4324d59_0_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749b6e9afd_0_2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3749b6e9afd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69" name="Google Shape;69;g3749b6e9afd_0_28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64827eb1ef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364827eb1e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75" name="Google Shape;375;g364827eb1ef_0_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4567c7e1a4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g34567c7e1a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84" name="Google Shape;384;g34567c7e1a4_0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4567c7e1a4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g34567c7e1a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93" name="Google Shape;393;g34567c7e1a4_0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77c4b5c297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g377c4b5c29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401" name="Google Shape;401;g377c4b5c297_0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4567c7e1a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4567c7e1a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7580937050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g375809370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78" name="Google Shape;78;g37580937050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77c4b5c297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377c4b5c29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87" name="Google Shape;87;g377c4b5c297_0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7580937050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3758093705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107" name="Google Shape;107;g37580937050_0_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49b6e9afd_0_3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3749b6e9afd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118" name="Google Shape;118;g3749b6e9afd_0_3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580937050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3758093705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133" name="Google Shape;133;g37580937050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74c64ec6cd_0_1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374c64ec6c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142" name="Google Shape;142;g374c64ec6cd_0_1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71325" y="3352200"/>
            <a:ext cx="4767900" cy="16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u="none"/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/>
          <p:nvPr/>
        </p:nvSpPr>
        <p:spPr>
          <a:xfrm>
            <a:off x="171325" y="1092425"/>
            <a:ext cx="4767900" cy="2114400"/>
          </a:xfrm>
          <a:prstGeom prst="roundRect">
            <a:avLst>
              <a:gd fmla="val 16667" name="adj"/>
            </a:avLst>
          </a:prstGeom>
          <a:solidFill>
            <a:srgbClr val="70A5D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 txBox="1"/>
          <p:nvPr>
            <p:ph type="title"/>
          </p:nvPr>
        </p:nvSpPr>
        <p:spPr>
          <a:xfrm>
            <a:off x="318025" y="1651650"/>
            <a:ext cx="4474500" cy="1293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2"/>
          <p:cNvSpPr/>
          <p:nvPr>
            <p:ph idx="2" type="pic"/>
          </p:nvPr>
        </p:nvSpPr>
        <p:spPr>
          <a:xfrm>
            <a:off x="5143500" y="14875"/>
            <a:ext cx="40005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evo ti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solas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u="none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1371600" y="1382275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ólo el título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 1">
  <p:cSld name="1_Diapositiva de título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idx="1" type="subTitle"/>
          </p:nvPr>
        </p:nvSpPr>
        <p:spPr>
          <a:xfrm>
            <a:off x="1142999" y="317913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1825823" y="2693875"/>
            <a:ext cx="54924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1640682" y="1194198"/>
            <a:ext cx="5946000" cy="11883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7.xml"/><Relationship Id="rId9" Type="http://schemas.openxmlformats.org/officeDocument/2006/relationships/slideLayout" Target="../slideLayouts/slideLayout6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i="0" sz="2400" u="none" cap="none" strike="noStrike">
                <a:solidFill>
                  <a:schemeClr val="dk1"/>
                </a:solidFill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429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1" i="0" sz="1800" u="sng" cap="none" strike="noStrike">
                <a:solidFill>
                  <a:schemeClr val="dk1"/>
                </a:solidFill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i="0" sz="1800" u="none" cap="none" strike="noStrike">
                <a:solidFill>
                  <a:schemeClr val="dk1"/>
                </a:solidFill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i="0" sz="1800" u="none" cap="none" strike="noStrike">
                <a:solidFill>
                  <a:schemeClr val="dk1"/>
                </a:solidFill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i="0" sz="1800" u="none" cap="none" strike="noStrike">
                <a:solidFill>
                  <a:schemeClr val="dk1"/>
                </a:solidFill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60974" y="142492"/>
            <a:ext cx="1373847" cy="34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34815" y="147191"/>
            <a:ext cx="1976081" cy="338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 rotWithShape="1">
          <a:blip r:embed="rId3">
            <a:alphaModFix/>
          </a:blip>
          <a:srcRect b="20398" l="0" r="0" t="20457"/>
          <a:stretch/>
        </p:blipFill>
        <p:spPr>
          <a:xfrm>
            <a:off x="7321300" y="0"/>
            <a:ext cx="1770674" cy="5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/>
          <p:nvPr/>
        </p:nvSpPr>
        <p:spPr>
          <a:xfrm>
            <a:off x="0" y="864394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b="0" i="0" lang="e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3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Relationship Id="rId4" Type="http://schemas.openxmlformats.org/officeDocument/2006/relationships/image" Target="../media/image20.png"/><Relationship Id="rId5" Type="http://schemas.openxmlformats.org/officeDocument/2006/relationships/image" Target="../media/image42.png"/><Relationship Id="rId6" Type="http://schemas.openxmlformats.org/officeDocument/2006/relationships/image" Target="../media/image3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9.png"/><Relationship Id="rId4" Type="http://schemas.openxmlformats.org/officeDocument/2006/relationships/image" Target="../media/image35.png"/><Relationship Id="rId5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pypi.org/" TargetMode="External"/><Relationship Id="rId4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epot.galaxyproject.org/singularity" TargetMode="External"/><Relationship Id="rId4" Type="http://schemas.openxmlformats.org/officeDocument/2006/relationships/image" Target="../media/image3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4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171325" y="3352200"/>
            <a:ext cx="4767900" cy="1679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Pablo Mata Aroco - </a:t>
            </a:r>
            <a:r>
              <a:rPr lang="es" u="none"/>
              <a:t>BU-ISCIII</a:t>
            </a:r>
            <a:endParaRPr u="none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29-04 de octubre de 2025</a:t>
            </a:r>
            <a:endParaRPr u="none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1ª edición</a:t>
            </a:r>
            <a:endParaRPr u="none"/>
          </a:p>
        </p:txBody>
      </p:sp>
      <p:sp>
        <p:nvSpPr>
          <p:cNvPr id="54" name="Google Shape;54;p9"/>
          <p:cNvSpPr txBox="1"/>
          <p:nvPr>
            <p:ph type="title"/>
          </p:nvPr>
        </p:nvSpPr>
        <p:spPr>
          <a:xfrm>
            <a:off x="318025" y="1470600"/>
            <a:ext cx="4474500" cy="129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Software Management and Containers in HPC</a:t>
            </a:r>
            <a:endParaRPr sz="2800"/>
          </a:p>
        </p:txBody>
      </p:sp>
      <p:sp>
        <p:nvSpPr>
          <p:cNvPr id="55" name="Google Shape;55;p9"/>
          <p:cNvSpPr/>
          <p:nvPr>
            <p:ph idx="2" type="pic"/>
          </p:nvPr>
        </p:nvSpPr>
        <p:spPr>
          <a:xfrm>
            <a:off x="5143500" y="14875"/>
            <a:ext cx="4000500" cy="5143500"/>
          </a:xfrm>
          <a:prstGeom prst="rect">
            <a:avLst/>
          </a:prstGeom>
        </p:spPr>
      </p:sp>
      <p:pic>
        <p:nvPicPr>
          <p:cNvPr id="56" name="Google Shape;5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0" y="14875"/>
            <a:ext cx="40004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9"/>
          <p:cNvPicPr preferRelativeResize="0"/>
          <p:nvPr/>
        </p:nvPicPr>
        <p:blipFill rotWithShape="1">
          <a:blip r:embed="rId4">
            <a:alphaModFix/>
          </a:blip>
          <a:srcRect b="0" l="0" r="41667" t="0"/>
          <a:stretch/>
        </p:blipFill>
        <p:spPr>
          <a:xfrm>
            <a:off x="5143500" y="14875"/>
            <a:ext cx="40004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management: HPC principles </a:t>
            </a:r>
            <a:endParaRPr/>
          </a:p>
        </p:txBody>
      </p:sp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622500" y="1447164"/>
            <a:ext cx="3415800" cy="27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300" u="none"/>
              <a:t>On a personal machine, you can afford to “break”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 your setup and reinstall.</a:t>
            </a:r>
            <a:r>
              <a:rPr lang="es" sz="1300"/>
              <a:t> O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n an HPC the </a:t>
            </a:r>
            <a:r>
              <a:rPr lang="es" sz="1300"/>
              <a:t>situation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 is completely different:</a:t>
            </a:r>
            <a:endParaRPr b="0" sz="1300" u="none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 sz="1300"/>
              <a:t>Overwriting system libraries could </a:t>
            </a:r>
            <a:r>
              <a:rPr b="1" lang="es" sz="1300"/>
              <a:t>break unrelated software</a:t>
            </a:r>
            <a:r>
              <a:rPr b="1" lang="es" sz="1300" u="none"/>
              <a:t> for </a:t>
            </a:r>
            <a:r>
              <a:rPr b="1" lang="es" sz="1300"/>
              <a:t>all the</a:t>
            </a:r>
            <a:r>
              <a:rPr b="1" lang="es" sz="1300" u="none"/>
              <a:t> other users.</a:t>
            </a:r>
            <a:endParaRPr b="1" sz="1300" u="none"/>
          </a:p>
          <a:p>
            <a:pPr indent="-3111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You must be able to </a:t>
            </a:r>
            <a:r>
              <a:rPr b="1" lang="es" sz="1300" u="none"/>
              <a:t>reproduce exactly an analysis months or years later 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with the same configuration.</a:t>
            </a:r>
            <a:endParaRPr b="0" sz="1300" u="none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s" sz="1300"/>
              <a:t>In case of </a:t>
            </a:r>
            <a:r>
              <a:rPr b="1" lang="es" sz="1300"/>
              <a:t>unrestricted installation </a:t>
            </a:r>
            <a:r>
              <a:rPr lang="es" sz="1300"/>
              <a:t>a malicious or careless user could </a:t>
            </a:r>
            <a:r>
              <a:rPr b="1" lang="es" sz="1300"/>
              <a:t>install malware.</a:t>
            </a:r>
            <a:endParaRPr sz="1300"/>
          </a:p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6" name="Google Shape;166;p18"/>
          <p:cNvSpPr txBox="1"/>
          <p:nvPr/>
        </p:nvSpPr>
        <p:spPr>
          <a:xfrm>
            <a:off x="4786725" y="1447165"/>
            <a:ext cx="3557400" cy="3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</a:rPr>
              <a:t>That’s why HPC systems: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s" sz="1300">
                <a:solidFill>
                  <a:schemeClr val="dk1"/>
                </a:solidFill>
              </a:rPr>
              <a:t>Organize software into modules, virtual environments or containers</a:t>
            </a:r>
            <a:r>
              <a:rPr lang="es" sz="1300">
                <a:solidFill>
                  <a:schemeClr val="dk1"/>
                </a:solidFill>
              </a:rPr>
              <a:t> so you can choose versions without interfering with others. 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 sz="1300">
                <a:solidFill>
                  <a:schemeClr val="dk1"/>
                </a:solidFill>
              </a:rPr>
              <a:t>This latter approach also </a:t>
            </a:r>
            <a:r>
              <a:rPr lang="es" sz="1300">
                <a:solidFill>
                  <a:schemeClr val="dk1"/>
                </a:solidFill>
              </a:rPr>
              <a:t>helps to </a:t>
            </a:r>
            <a:r>
              <a:rPr b="1" lang="es" sz="1300">
                <a:solidFill>
                  <a:schemeClr val="dk1"/>
                </a:solidFill>
              </a:rPr>
              <a:t>keep reproducibility.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300"/>
              <a:buChar char="●"/>
            </a:pPr>
            <a:r>
              <a:rPr b="1" lang="es" sz="1300">
                <a:solidFill>
                  <a:schemeClr val="dk1"/>
                </a:solidFill>
              </a:rPr>
              <a:t>Contained privileges</a:t>
            </a:r>
            <a:r>
              <a:rPr lang="es" sz="1300">
                <a:solidFill>
                  <a:schemeClr val="dk1"/>
                </a:solidFill>
              </a:rPr>
              <a:t>: Users are free to install packages only in their home or scratch directories, where they can’t affect other users.</a:t>
            </a:r>
            <a:br>
              <a:rPr lang="es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management: HPC principles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457200" y="1437625"/>
            <a:ext cx="8289900" cy="3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018"/>
              <a:buNone/>
            </a:pPr>
            <a:r>
              <a:rPr b="1" lang="es" sz="1302" u="none"/>
              <a:t>1. Security Reasons</a:t>
            </a:r>
            <a:endParaRPr b="1" sz="1302" u="none"/>
          </a:p>
          <a:p>
            <a:pPr indent="0" lvl="0" marL="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An HPC is a </a:t>
            </a:r>
            <a:r>
              <a:rPr lang="es" sz="1117" u="none">
                <a:latin typeface="Arial"/>
                <a:ea typeface="Arial"/>
                <a:cs typeface="Arial"/>
                <a:sym typeface="Arial"/>
              </a:rPr>
              <a:t>shared multi-user environment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— dozens, hundreds, or even thousands of people run jobs on the same nodes.</a:t>
            </a:r>
            <a:br>
              <a:rPr b="0" lang="es" sz="1117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If everyone could install or modify system software freely, it would be a security nightmare.</a:t>
            </a:r>
            <a:endParaRPr b="0" sz="1117" u="non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s" sz="1117" u="none">
                <a:latin typeface="Arial"/>
                <a:ea typeface="Arial"/>
                <a:cs typeface="Arial"/>
                <a:sym typeface="Arial"/>
              </a:rPr>
              <a:t>Key security risks if installation were unrestricted:</a:t>
            </a:r>
            <a:endParaRPr sz="1117" u="none">
              <a:latin typeface="Arial"/>
              <a:ea typeface="Arial"/>
              <a:cs typeface="Arial"/>
              <a:sym typeface="Arial"/>
            </a:endParaRPr>
          </a:p>
          <a:p>
            <a:pPr indent="-299561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18"/>
              <a:buChar char="●"/>
            </a:pPr>
            <a:r>
              <a:rPr b="1" lang="es" sz="1117" u="none"/>
              <a:t>Malware injection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b="0" lang="es" sz="1117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A malicious or careless user could install software that steals credentials, mines cryptocurrency, or damages data.</a:t>
            </a:r>
            <a:br>
              <a:rPr b="0" lang="es" sz="1117" u="none">
                <a:latin typeface="Arial"/>
                <a:ea typeface="Arial"/>
                <a:cs typeface="Arial"/>
                <a:sym typeface="Arial"/>
              </a:rPr>
            </a:br>
            <a:endParaRPr b="0" sz="1117" u="none">
              <a:latin typeface="Arial"/>
              <a:ea typeface="Arial"/>
              <a:cs typeface="Arial"/>
              <a:sym typeface="Arial"/>
            </a:endParaRPr>
          </a:p>
          <a:p>
            <a:pPr indent="-299561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18"/>
              <a:buChar char="●"/>
            </a:pPr>
            <a:r>
              <a:rPr b="1" lang="es" sz="1117" u="none"/>
              <a:t>Privilege escalation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b="0" lang="es" sz="1117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If someone installs a program with a known vulnerability, attackers could exploit it to gain root access.</a:t>
            </a:r>
            <a:br>
              <a:rPr b="0" lang="es" sz="1117" u="none">
                <a:latin typeface="Arial"/>
                <a:ea typeface="Arial"/>
                <a:cs typeface="Arial"/>
                <a:sym typeface="Arial"/>
              </a:rPr>
            </a:br>
            <a:endParaRPr b="0" sz="1117" u="none">
              <a:latin typeface="Arial"/>
              <a:ea typeface="Arial"/>
              <a:cs typeface="Arial"/>
              <a:sym typeface="Arial"/>
            </a:endParaRPr>
          </a:p>
          <a:p>
            <a:pPr indent="-299561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18"/>
              <a:buChar char="●"/>
            </a:pPr>
            <a:r>
              <a:rPr b="1" lang="es" sz="1117" u="none"/>
              <a:t>Tampering with trusted tools:</a:t>
            </a:r>
            <a:br>
              <a:rPr b="0" lang="es" sz="1117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If </a:t>
            </a:r>
            <a:r>
              <a:rPr b="0" lang="es" sz="1117" u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ssh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lang="es" sz="1117" u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ls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, or </a:t>
            </a:r>
            <a:r>
              <a:rPr b="0" lang="es" sz="1117" u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python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were replaced with compromised versions, all users would be at risk.</a:t>
            </a:r>
            <a:br>
              <a:rPr b="0" lang="es" sz="1117" u="none">
                <a:latin typeface="Arial"/>
                <a:ea typeface="Arial"/>
                <a:cs typeface="Arial"/>
                <a:sym typeface="Arial"/>
              </a:rPr>
            </a:br>
            <a:endParaRPr b="0" sz="1117" u="none">
              <a:latin typeface="Arial"/>
              <a:ea typeface="Arial"/>
              <a:cs typeface="Arial"/>
              <a:sym typeface="Arial"/>
            </a:endParaRPr>
          </a:p>
          <a:p>
            <a:pPr indent="-299561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18"/>
              <a:buChar char="●"/>
            </a:pPr>
            <a:r>
              <a:rPr b="1" lang="es" sz="1117" u="none"/>
              <a:t>Inadvertent breakage:</a:t>
            </a:r>
            <a:br>
              <a:rPr b="0" lang="es" sz="1117" u="none">
                <a:latin typeface="Arial"/>
                <a:ea typeface="Arial"/>
                <a:cs typeface="Arial"/>
                <a:sym typeface="Arial"/>
              </a:rPr>
            </a:br>
            <a:r>
              <a:rPr lang="es" sz="1117"/>
              <a:t>W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ithout bad intent, a user might overwrite a library with an incompatible version, causing other users’ jobs to crash.</a:t>
            </a:r>
            <a:endParaRPr b="0" sz="1117" u="non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95000"/>
              </a:lnSpc>
              <a:spcBef>
                <a:spcPts val="1200"/>
              </a:spcBef>
              <a:spcAft>
                <a:spcPts val="200"/>
              </a:spcAft>
              <a:buSzPts val="1018"/>
              <a:buNone/>
            </a:pPr>
            <a:r>
              <a:rPr lang="es" sz="1117" u="none">
                <a:latin typeface="Arial"/>
                <a:ea typeface="Arial"/>
                <a:cs typeface="Arial"/>
                <a:sym typeface="Arial"/>
              </a:rPr>
              <a:t>Example: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Imagine installing a Python library that silently sends computation results to an external server.</a:t>
            </a:r>
            <a:br>
              <a:rPr b="0" lang="es" sz="1117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On your laptop, you’d only risk your own data — on an HPC, you could leak other researchers’ sensitive datasets.</a:t>
            </a:r>
            <a:endParaRPr sz="1302" u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management: HPC principles</a:t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457200" y="1437625"/>
            <a:ext cx="4234800" cy="3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 u="none">
                <a:latin typeface="Arial"/>
                <a:ea typeface="Arial"/>
                <a:cs typeface="Arial"/>
                <a:sym typeface="Arial"/>
              </a:rPr>
              <a:t>2. Maintainability Reasons</a:t>
            </a:r>
            <a:endParaRPr sz="1500" u="non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HPC admins have to maintain </a:t>
            </a:r>
            <a:r>
              <a:rPr lang="es" sz="1300" u="none">
                <a:latin typeface="Arial"/>
                <a:ea typeface="Arial"/>
                <a:cs typeface="Arial"/>
                <a:sym typeface="Arial"/>
              </a:rPr>
              <a:t>stability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 across hundreds of nodes, often for years.</a:t>
            </a:r>
            <a:endParaRPr b="0" sz="1300" u="non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 u="none">
                <a:latin typeface="Arial"/>
                <a:ea typeface="Arial"/>
                <a:cs typeface="Arial"/>
                <a:sym typeface="Arial"/>
              </a:rPr>
              <a:t>Challenges if users installed software freely:</a:t>
            </a:r>
            <a:endParaRPr sz="1300" u="none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s" sz="1300" u="none"/>
              <a:t>Version chaos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b="0" lang="es" sz="1300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If every user installed different versions of </a:t>
            </a:r>
            <a:r>
              <a:rPr b="0" lang="es" sz="1300" u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gcc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lang="es" sz="1300" u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cuda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, or </a:t>
            </a:r>
            <a:r>
              <a:rPr b="0" lang="es" sz="1300" u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numpy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 in system directories, no one could guarantee reproducibility.</a:t>
            </a:r>
            <a:br>
              <a:rPr b="0" lang="es" sz="1300" u="none">
                <a:latin typeface="Arial"/>
                <a:ea typeface="Arial"/>
                <a:cs typeface="Arial"/>
                <a:sym typeface="Arial"/>
              </a:rPr>
            </a:br>
            <a:endParaRPr b="0" sz="1300" u="none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s" sz="1300" u="none"/>
              <a:t>Dependency conflicts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b="0" lang="es" sz="1300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Overwriting system libraries could break unrelated software</a:t>
            </a:r>
            <a:endParaRPr b="0" sz="1300" u="non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 u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4400" y="1495372"/>
            <a:ext cx="4147199" cy="2743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management: HPC principles</a:t>
            </a:r>
            <a:endParaRPr/>
          </a:p>
        </p:txBody>
      </p:sp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457200" y="1437625"/>
            <a:ext cx="3654900" cy="25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300" u="none"/>
              <a:t>How admins handle it instead</a:t>
            </a:r>
            <a:endParaRPr b="1" sz="1300" u="none"/>
          </a:p>
          <a:p>
            <a:pPr indent="-298450" lvl="0" marL="457200" rtl="0" algn="just">
              <a:spcBef>
                <a:spcPts val="400"/>
              </a:spcBef>
              <a:spcAft>
                <a:spcPts val="0"/>
              </a:spcAft>
              <a:buSzPts val="1100"/>
              <a:buChar char="●"/>
            </a:pPr>
            <a:r>
              <a:rPr b="1" lang="es" sz="1100" u="none"/>
              <a:t>Centralized software management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b="0" lang="es" sz="1100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 HPC teams use tools like </a:t>
            </a:r>
            <a:r>
              <a:rPr lang="es" sz="1100" u="none">
                <a:latin typeface="Arial"/>
                <a:ea typeface="Arial"/>
                <a:cs typeface="Arial"/>
                <a:sym typeface="Arial"/>
              </a:rPr>
              <a:t>EasyBuild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lang="es" sz="1100" u="none">
                <a:latin typeface="Arial"/>
                <a:ea typeface="Arial"/>
                <a:cs typeface="Arial"/>
                <a:sym typeface="Arial"/>
              </a:rPr>
              <a:t>Spack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 to build and deploy software in a controlled way across all nodes.</a:t>
            </a:r>
            <a:endParaRPr b="0" sz="1100" u="none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s" sz="1100" u="none"/>
              <a:t>Environment modules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b="0" lang="es" sz="1100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Users load software via </a:t>
            </a:r>
            <a:r>
              <a:rPr b="0" lang="es" sz="1100" u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module load python/3.10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 instead of installing it themselves.</a:t>
            </a:r>
            <a:endParaRPr b="0" sz="1100" u="none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s" sz="1100" u="none"/>
              <a:t>User-space installations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b="0" lang="es" sz="1100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 Users are free to install packages in their home or scratch directories, where they can’t affect other users.</a:t>
            </a:r>
            <a:br>
              <a:rPr b="0" lang="es" sz="1100" u="none">
                <a:latin typeface="Arial"/>
                <a:ea typeface="Arial"/>
                <a:cs typeface="Arial"/>
                <a:sym typeface="Arial"/>
              </a:rPr>
            </a:br>
            <a:endParaRPr b="0" sz="1100" u="none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1200"/>
              </a:spcAft>
              <a:buSzPts val="1100"/>
              <a:buChar char="●"/>
            </a:pPr>
            <a:r>
              <a:rPr b="1" lang="es" sz="1100" u="none"/>
              <a:t>Containers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b="0" lang="es" sz="1100" u="none">
                <a:latin typeface="Arial"/>
                <a:ea typeface="Arial"/>
                <a:cs typeface="Arial"/>
                <a:sym typeface="Arial"/>
              </a:rPr>
            </a:b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Singularity or Docker (where allowed) lets users run custom environments without touching the base system.</a:t>
            </a:r>
            <a:endParaRPr sz="1100" u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0603" y="1621275"/>
            <a:ext cx="4550995" cy="264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aphicFrame>
        <p:nvGraphicFramePr>
          <p:cNvPr id="199" name="Google Shape;199;p22"/>
          <p:cNvGraphicFramePr/>
          <p:nvPr/>
        </p:nvGraphicFramePr>
        <p:xfrm>
          <a:off x="528050" y="1327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{1E094BFD-22B3-49BE-8213-50E32C1813A4}</a:tableStyleId>
              </a:tblPr>
              <a:tblGrid>
                <a:gridCol w="1471200"/>
                <a:gridCol w="2748275"/>
                <a:gridCol w="4058375"/>
              </a:tblGrid>
              <a:tr h="278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Feature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Personal </a:t>
                      </a:r>
                      <a:r>
                        <a:rPr b="1" lang="es" sz="1000"/>
                        <a:t>PC (</a:t>
                      </a:r>
                      <a:r>
                        <a:rPr b="1" lang="es" sz="1000">
                          <a:solidFill>
                            <a:schemeClr val="dk1"/>
                          </a:solidFill>
                        </a:rPr>
                        <a:t>Windows)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HPC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Simultaneous users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Typically one or a few, separate sessions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Dozens or hundreds of active users at the same time.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Permissions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User can install and modify system software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No root; install only in your home space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Software installation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Run graphical installers. No risk of conflict with other users.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Use modules, environment managers, or compile with tools like EasyBuild, Conda, Mamba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Hardware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Single CPU (multi-core), limited RAM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Multiple nodes, each with many cores and large memory; high-speed interconnect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Purpose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General use (office, games, etc.)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Large-scale data processing or computationally intensive tasks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Program execution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Run directly on your machine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Submit jobs to a scheduler/queue; executed on compute nodes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4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Updates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Automatic, controlled by the user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Planned by administrators to avoid disrupting jobs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/>
                        <a:t>Version management</a:t>
                      </a:r>
                      <a:endParaRPr b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Install or uninstall at will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/>
                        <a:t>Multiple versions coexist. You choose which to use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0" name="Google Shape;200;p22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HPC vs Personal PC: Summary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Overview</a:t>
            </a:r>
            <a:endParaRPr/>
          </a:p>
        </p:txBody>
      </p:sp>
      <p:sp>
        <p:nvSpPr>
          <p:cNvPr id="207" name="Google Shape;207;p23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Software management basics.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Software managers: EasyBuild, Conda-Mamba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Introduction to Virtualization. Containers: Docker &amp; Singularity</a:t>
            </a:r>
            <a:endParaRPr/>
          </a:p>
        </p:txBody>
      </p:sp>
      <p:sp>
        <p:nvSpPr>
          <p:cNvPr id="208" name="Google Shape;208;p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9" name="Google Shape;209;p23"/>
          <p:cNvSpPr/>
          <p:nvPr/>
        </p:nvSpPr>
        <p:spPr>
          <a:xfrm>
            <a:off x="457200" y="1823451"/>
            <a:ext cx="5570400" cy="438900"/>
          </a:xfrm>
          <a:prstGeom prst="rect">
            <a:avLst/>
          </a:prstGeom>
          <a:noFill/>
          <a:ln cap="flat" cmpd="sng" w="381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Introduction to virtualization: Virtual Environments</a:t>
            </a:r>
            <a:endParaRPr/>
          </a:p>
        </p:txBody>
      </p:sp>
      <p:sp>
        <p:nvSpPr>
          <p:cNvPr id="216" name="Google Shape;216;p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24"/>
          <p:cNvSpPr txBox="1"/>
          <p:nvPr/>
        </p:nvSpPr>
        <p:spPr>
          <a:xfrm>
            <a:off x="535750" y="1361425"/>
            <a:ext cx="3628200" cy="29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dk1"/>
                </a:solidFill>
              </a:rPr>
              <a:t>Virtual Environments.</a:t>
            </a:r>
            <a:endParaRPr b="1" sz="15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A </a:t>
            </a:r>
            <a:r>
              <a:rPr b="1" lang="es" sz="1100">
                <a:solidFill>
                  <a:schemeClr val="dk1"/>
                </a:solidFill>
              </a:rPr>
              <a:t>virtual environment</a:t>
            </a:r>
            <a:r>
              <a:rPr lang="es" sz="1100">
                <a:solidFill>
                  <a:schemeClr val="dk1"/>
                </a:solidFill>
              </a:rPr>
              <a:t> is an </a:t>
            </a:r>
            <a:r>
              <a:rPr b="1" lang="es" sz="1100">
                <a:solidFill>
                  <a:schemeClr val="dk1"/>
                </a:solidFill>
              </a:rPr>
              <a:t>isolated workspace</a:t>
            </a:r>
            <a:r>
              <a:rPr lang="es" sz="1100">
                <a:solidFill>
                  <a:schemeClr val="dk1"/>
                </a:solidFill>
              </a:rPr>
              <a:t> on your computer where you can install software </a:t>
            </a:r>
            <a:r>
              <a:rPr b="1" lang="es" sz="1100">
                <a:solidFill>
                  <a:schemeClr val="dk1"/>
                </a:solidFill>
              </a:rPr>
              <a:t>without interfering</a:t>
            </a:r>
            <a:r>
              <a:rPr lang="es" sz="1100">
                <a:solidFill>
                  <a:schemeClr val="dk1"/>
                </a:solidFill>
              </a:rPr>
              <a:t> with the global system.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Examples:</a:t>
            </a:r>
            <a:r>
              <a:rPr lang="es" sz="1100">
                <a:solidFill>
                  <a:schemeClr val="dk1"/>
                </a:solidFill>
              </a:rPr>
              <a:t> Python </a:t>
            </a:r>
            <a:r>
              <a:rPr i="1" lang="es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venv</a:t>
            </a:r>
            <a:r>
              <a:rPr lang="es" sz="1100">
                <a:solidFill>
                  <a:schemeClr val="dk1"/>
                </a:solidFill>
              </a:rPr>
              <a:t>, Conda, Micromamba environments, R virtual libraries.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Pro:</a:t>
            </a:r>
            <a:r>
              <a:rPr lang="es" sz="1100">
                <a:solidFill>
                  <a:schemeClr val="dk1"/>
                </a:solidFill>
              </a:rPr>
              <a:t> No root permissions needed.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Con:</a:t>
            </a:r>
            <a:r>
              <a:rPr lang="es" sz="1100">
                <a:solidFill>
                  <a:schemeClr val="dk1"/>
                </a:solidFill>
              </a:rPr>
              <a:t> Doesn’t virtualize the OS, system or hardware. Only manages the software layer.</a:t>
            </a:r>
            <a:br>
              <a:rPr lang="es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  <p:pic>
        <p:nvPicPr>
          <p:cNvPr id="218" name="Google Shape;218;p24"/>
          <p:cNvPicPr preferRelativeResize="0"/>
          <p:nvPr/>
        </p:nvPicPr>
        <p:blipFill rotWithShape="1">
          <a:blip r:embed="rId3">
            <a:alphaModFix/>
          </a:blip>
          <a:srcRect b="11772" l="0" r="0" t="11280"/>
          <a:stretch/>
        </p:blipFill>
        <p:spPr>
          <a:xfrm>
            <a:off x="4352837" y="2689575"/>
            <a:ext cx="4456788" cy="19290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9" name="Google Shape;219;p24"/>
          <p:cNvGrpSpPr/>
          <p:nvPr/>
        </p:nvGrpSpPr>
        <p:grpSpPr>
          <a:xfrm>
            <a:off x="5808325" y="1287700"/>
            <a:ext cx="1478400" cy="1052976"/>
            <a:chOff x="5732125" y="1363900"/>
            <a:chExt cx="1478400" cy="1052976"/>
          </a:xfrm>
        </p:grpSpPr>
        <p:pic>
          <p:nvPicPr>
            <p:cNvPr id="220" name="Google Shape;220;p24"/>
            <p:cNvPicPr preferRelativeResize="0"/>
            <p:nvPr/>
          </p:nvPicPr>
          <p:blipFill rotWithShape="1">
            <a:blip r:embed="rId3">
              <a:alphaModFix/>
            </a:blip>
            <a:srcRect b="78012" l="36845" r="38827" t="18568"/>
            <a:stretch/>
          </p:blipFill>
          <p:spPr>
            <a:xfrm>
              <a:off x="5960300" y="1614175"/>
              <a:ext cx="1018651" cy="107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Google Shape;221;p24"/>
            <p:cNvPicPr preferRelativeResize="0"/>
            <p:nvPr/>
          </p:nvPicPr>
          <p:blipFill rotWithShape="1">
            <a:blip r:embed="rId3">
              <a:alphaModFix/>
            </a:blip>
            <a:srcRect b="15582" l="69873" r="4195" t="69618"/>
            <a:stretch/>
          </p:blipFill>
          <p:spPr>
            <a:xfrm>
              <a:off x="5943600" y="1721450"/>
              <a:ext cx="1103074" cy="6954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10300" y="1685126"/>
              <a:ext cx="869673" cy="48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p24"/>
            <p:cNvPicPr preferRelativeResize="0"/>
            <p:nvPr/>
          </p:nvPicPr>
          <p:blipFill rotWithShape="1">
            <a:blip r:embed="rId3">
              <a:alphaModFix/>
            </a:blip>
            <a:srcRect b="73075" l="59325" r="38828" t="18568"/>
            <a:stretch/>
          </p:blipFill>
          <p:spPr>
            <a:xfrm>
              <a:off x="6879975" y="1614175"/>
              <a:ext cx="98974" cy="232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4" name="Google Shape;224;p24"/>
            <p:cNvSpPr txBox="1"/>
            <p:nvPr/>
          </p:nvSpPr>
          <p:spPr>
            <a:xfrm>
              <a:off x="5732125" y="1363900"/>
              <a:ext cx="14784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Root Installation</a:t>
              </a:r>
              <a:endParaRPr b="1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25" name="Google Shape;225;p24"/>
          <p:cNvCxnSpPr>
            <a:stCxn id="221" idx="2"/>
          </p:cNvCxnSpPr>
          <p:nvPr/>
        </p:nvCxnSpPr>
        <p:spPr>
          <a:xfrm>
            <a:off x="6571337" y="2340676"/>
            <a:ext cx="826200" cy="36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26" name="Google Shape;226;p24"/>
          <p:cNvCxnSpPr>
            <a:stCxn id="221" idx="2"/>
            <a:endCxn id="218" idx="0"/>
          </p:cNvCxnSpPr>
          <p:nvPr/>
        </p:nvCxnSpPr>
        <p:spPr>
          <a:xfrm>
            <a:off x="6571337" y="2340676"/>
            <a:ext cx="9900" cy="34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27" name="Google Shape;227;p24"/>
          <p:cNvCxnSpPr>
            <a:stCxn id="221" idx="2"/>
          </p:cNvCxnSpPr>
          <p:nvPr/>
        </p:nvCxnSpPr>
        <p:spPr>
          <a:xfrm flipH="1">
            <a:off x="5702237" y="2340676"/>
            <a:ext cx="869100" cy="34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Introduction: Virtual Environments</a:t>
            </a:r>
            <a:endParaRPr/>
          </a:p>
        </p:txBody>
      </p:sp>
      <p:sp>
        <p:nvSpPr>
          <p:cNvPr id="234" name="Google Shape;234;p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35" name="Google Shape;235;p25"/>
          <p:cNvSpPr txBox="1"/>
          <p:nvPr/>
        </p:nvSpPr>
        <p:spPr>
          <a:xfrm>
            <a:off x="535750" y="1361425"/>
            <a:ext cx="3772800" cy="30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500">
                <a:solidFill>
                  <a:schemeClr val="dk1"/>
                </a:solidFill>
              </a:rPr>
              <a:t>Virtual Envs usage in HPC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</a:rPr>
              <a:t>On an </a:t>
            </a:r>
            <a:r>
              <a:rPr b="1" lang="es" sz="1100">
                <a:solidFill>
                  <a:schemeClr val="dk1"/>
                </a:solidFill>
              </a:rPr>
              <a:t>HPC cluster</a:t>
            </a:r>
            <a:r>
              <a:rPr lang="es" sz="1100">
                <a:solidFill>
                  <a:schemeClr val="dk1"/>
                </a:solidFill>
              </a:rPr>
              <a:t>, you usually </a:t>
            </a:r>
            <a:r>
              <a:rPr b="1" lang="es" sz="1100">
                <a:solidFill>
                  <a:schemeClr val="dk1"/>
                </a:solidFill>
              </a:rPr>
              <a:t>don’t have admin/root permissions</a:t>
            </a:r>
            <a:r>
              <a:rPr lang="es" sz="1100">
                <a:solidFill>
                  <a:schemeClr val="dk1"/>
                </a:solidFill>
              </a:rPr>
              <a:t>. That means: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You </a:t>
            </a:r>
            <a:r>
              <a:rPr b="1" lang="es" sz="1100">
                <a:solidFill>
                  <a:schemeClr val="dk1"/>
                </a:solidFill>
              </a:rPr>
              <a:t>cannot install system-wide software</a:t>
            </a:r>
            <a:r>
              <a:rPr lang="es" sz="1100">
                <a:solidFill>
                  <a:schemeClr val="dk1"/>
                </a:solidFill>
              </a:rPr>
              <a:t> (like </a:t>
            </a:r>
            <a:r>
              <a:rPr lang="e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pip install</a:t>
            </a:r>
            <a:r>
              <a:rPr lang="es" sz="1100">
                <a:solidFill>
                  <a:schemeClr val="dk1"/>
                </a:solidFill>
              </a:rPr>
              <a:t> globally).</a:t>
            </a:r>
            <a:br>
              <a:rPr lang="es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Users shares the same filesystem</a:t>
            </a:r>
            <a:r>
              <a:rPr lang="es" sz="1100">
                <a:solidFill>
                  <a:schemeClr val="dk1"/>
                </a:solidFill>
              </a:rPr>
              <a:t>: installing packages globally would cause </a:t>
            </a:r>
            <a:r>
              <a:rPr b="1" lang="es" sz="1100">
                <a:solidFill>
                  <a:schemeClr val="dk1"/>
                </a:solidFill>
              </a:rPr>
              <a:t>conflicts</a:t>
            </a:r>
            <a:r>
              <a:rPr lang="es" sz="1100">
                <a:solidFill>
                  <a:schemeClr val="dk1"/>
                </a:solidFill>
              </a:rPr>
              <a:t>.</a:t>
            </a:r>
            <a:br>
              <a:rPr lang="es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Even inside a virtual environment its difficult to </a:t>
            </a:r>
            <a:r>
              <a:rPr lang="es" sz="1100">
                <a:solidFill>
                  <a:schemeClr val="dk1"/>
                </a:solidFill>
              </a:rPr>
              <a:t>avoid</a:t>
            </a:r>
            <a:r>
              <a:rPr lang="es" sz="1100">
                <a:solidFill>
                  <a:schemeClr val="dk1"/>
                </a:solidFill>
              </a:rPr>
              <a:t> conflicts. </a:t>
            </a:r>
            <a:r>
              <a:rPr b="1" lang="es" sz="1100">
                <a:solidFill>
                  <a:schemeClr val="dk1"/>
                </a:solidFill>
              </a:rPr>
              <a:t>Software</a:t>
            </a:r>
            <a:r>
              <a:rPr b="1" lang="es" sz="1100">
                <a:solidFill>
                  <a:schemeClr val="dk1"/>
                </a:solidFill>
              </a:rPr>
              <a:t> managers </a:t>
            </a:r>
            <a:r>
              <a:rPr lang="es" sz="1100">
                <a:solidFill>
                  <a:schemeClr val="dk1"/>
                </a:solidFill>
              </a:rPr>
              <a:t>exist for the sole reason to </a:t>
            </a:r>
            <a:r>
              <a:rPr b="1" lang="es" sz="1100">
                <a:solidFill>
                  <a:schemeClr val="dk1"/>
                </a:solidFill>
              </a:rPr>
              <a:t>simplify this process.</a:t>
            </a:r>
            <a:br>
              <a:rPr b="1" lang="es" sz="1100">
                <a:solidFill>
                  <a:schemeClr val="dk1"/>
                </a:solidFill>
              </a:rPr>
            </a:b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236" name="Google Shape;236;p25"/>
          <p:cNvPicPr preferRelativeResize="0"/>
          <p:nvPr/>
        </p:nvPicPr>
        <p:blipFill rotWithShape="1">
          <a:blip r:embed="rId3">
            <a:alphaModFix/>
          </a:blip>
          <a:srcRect b="9206" l="0" r="0" t="0"/>
          <a:stretch/>
        </p:blipFill>
        <p:spPr>
          <a:xfrm>
            <a:off x="4906050" y="1516376"/>
            <a:ext cx="3379876" cy="3040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5"/>
          <p:cNvPicPr preferRelativeResize="0"/>
          <p:nvPr/>
        </p:nvPicPr>
        <p:blipFill rotWithShape="1">
          <a:blip r:embed="rId4">
            <a:alphaModFix/>
          </a:blip>
          <a:srcRect b="0" l="1226" r="2173" t="11182"/>
          <a:stretch/>
        </p:blipFill>
        <p:spPr>
          <a:xfrm>
            <a:off x="6550225" y="1966075"/>
            <a:ext cx="472675" cy="11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Software managers: EasyBuild</a:t>
            </a:r>
            <a:endParaRPr/>
          </a:p>
        </p:txBody>
      </p:sp>
      <p:sp>
        <p:nvSpPr>
          <p:cNvPr id="244" name="Google Shape;244;p26"/>
          <p:cNvSpPr txBox="1"/>
          <p:nvPr/>
        </p:nvSpPr>
        <p:spPr>
          <a:xfrm>
            <a:off x="535750" y="1361425"/>
            <a:ext cx="3630300" cy="25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dk1"/>
                </a:solidFill>
              </a:rPr>
              <a:t>Easybuild.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EasyBuild is an </a:t>
            </a:r>
            <a:r>
              <a:rPr b="1" lang="es" sz="1100">
                <a:solidFill>
                  <a:schemeClr val="dk1"/>
                </a:solidFill>
              </a:rPr>
              <a:t>open-source framework</a:t>
            </a:r>
            <a:r>
              <a:rPr lang="es" sz="1100">
                <a:solidFill>
                  <a:schemeClr val="dk1"/>
                </a:solidFill>
              </a:rPr>
              <a:t> designed specifically for </a:t>
            </a:r>
            <a:r>
              <a:rPr b="1" lang="es" sz="1100">
                <a:solidFill>
                  <a:schemeClr val="dk1"/>
                </a:solidFill>
              </a:rPr>
              <a:t>building and installing scientific software on HPC systems</a:t>
            </a:r>
            <a:r>
              <a:rPr lang="e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Our HPC uses this framework to manage certain global software for all users (e.g. Nextflow or singularity)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Encapsulates</a:t>
            </a:r>
            <a:r>
              <a:rPr b="1" lang="es" sz="1100">
                <a:solidFill>
                  <a:schemeClr val="dk1"/>
                </a:solidFill>
              </a:rPr>
              <a:t> software in </a:t>
            </a:r>
            <a:r>
              <a:rPr b="1" i="1" lang="es" sz="1100" u="sng">
                <a:solidFill>
                  <a:schemeClr val="dk1"/>
                </a:solidFill>
              </a:rPr>
              <a:t>modules</a:t>
            </a:r>
            <a:r>
              <a:rPr b="1" i="1" lang="es" sz="1100">
                <a:solidFill>
                  <a:schemeClr val="dk1"/>
                </a:solidFill>
              </a:rPr>
              <a:t>, </a:t>
            </a:r>
            <a:r>
              <a:rPr lang="es" sz="1100">
                <a:solidFill>
                  <a:schemeClr val="dk1"/>
                </a:solidFill>
              </a:rPr>
              <a:t>which can be loaded via:  </a:t>
            </a:r>
            <a:r>
              <a:rPr i="1" lang="es" sz="1100">
                <a:solidFill>
                  <a:srgbClr val="188038"/>
                </a:solidFill>
                <a:latin typeface="Consolas"/>
                <a:ea typeface="Consolas"/>
                <a:cs typeface="Consolas"/>
                <a:sym typeface="Consolas"/>
              </a:rPr>
              <a:t>module load &lt;module-name&gt;</a:t>
            </a:r>
            <a:endParaRPr i="1" sz="1100">
              <a:solidFill>
                <a:srgbClr val="18803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45" name="Google Shape;2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4651" y="2195324"/>
            <a:ext cx="938151" cy="1067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7475" y="1464050"/>
            <a:ext cx="2792424" cy="2638188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6"/>
          <p:cNvSpPr/>
          <p:nvPr/>
        </p:nvSpPr>
        <p:spPr>
          <a:xfrm>
            <a:off x="5380475" y="1582075"/>
            <a:ext cx="606000" cy="2418300"/>
          </a:xfrm>
          <a:prstGeom prst="leftBrace">
            <a:avLst>
              <a:gd fmla="val 50000" name="adj1"/>
              <a:gd fmla="val 4899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Software managers: Conda/Mamba</a:t>
            </a:r>
            <a:endParaRPr/>
          </a:p>
        </p:txBody>
      </p:sp>
      <p:sp>
        <p:nvSpPr>
          <p:cNvPr id="254" name="Google Shape;254;p27"/>
          <p:cNvSpPr txBox="1"/>
          <p:nvPr/>
        </p:nvSpPr>
        <p:spPr>
          <a:xfrm>
            <a:off x="535750" y="1361425"/>
            <a:ext cx="3485700" cy="3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dk1"/>
                </a:solidFill>
              </a:rPr>
              <a:t>3. Virtual Environments (Software-Level)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Pro:</a:t>
            </a:r>
            <a:r>
              <a:rPr lang="es" sz="1100">
                <a:solidFill>
                  <a:schemeClr val="dk1"/>
                </a:solidFill>
              </a:rPr>
              <a:t> No root permissions needed, isolates packages and dependencies </a:t>
            </a:r>
            <a:r>
              <a:rPr b="1" lang="es" sz="1100">
                <a:solidFill>
                  <a:schemeClr val="dk1"/>
                </a:solidFill>
              </a:rPr>
              <a:t>inside the same OS</a:t>
            </a:r>
            <a:r>
              <a:rPr lang="es" sz="1100">
                <a:solidFill>
                  <a:schemeClr val="dk1"/>
                </a:solidFill>
              </a:rPr>
              <a:t> without affecting system installations.</a:t>
            </a:r>
            <a:br>
              <a:rPr lang="es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Con:</a:t>
            </a:r>
            <a:r>
              <a:rPr lang="es" sz="1100">
                <a:solidFill>
                  <a:schemeClr val="dk1"/>
                </a:solidFill>
              </a:rPr>
              <a:t> Doesn’t virtualize the OS, system or hardware. Only manages the software layer.</a:t>
            </a:r>
            <a:br>
              <a:rPr lang="es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HPC usage:</a:t>
            </a:r>
            <a:r>
              <a:rPr lang="es" sz="1100">
                <a:solidFill>
                  <a:schemeClr val="dk1"/>
                </a:solidFill>
              </a:rPr>
              <a:t> Extremely common for running different Python/R environments on shared clusters without interfering with system-wide libraries.</a:t>
            </a:r>
            <a:br>
              <a:rPr lang="es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Example:</a:t>
            </a:r>
            <a:r>
              <a:rPr lang="es" sz="1100">
                <a:solidFill>
                  <a:schemeClr val="dk1"/>
                </a:solidFill>
              </a:rPr>
              <a:t> Python </a:t>
            </a:r>
            <a:r>
              <a:rPr i="1" lang="es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venv</a:t>
            </a:r>
            <a:r>
              <a:rPr lang="es" sz="1100">
                <a:solidFill>
                  <a:schemeClr val="dk1"/>
                </a:solidFill>
              </a:rPr>
              <a:t>, Conda, Micromamba environments, R virtual libraries.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255" name="Google Shape;2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2250" y="1646922"/>
            <a:ext cx="4673149" cy="2628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Overview</a:t>
            </a:r>
            <a:endParaRPr/>
          </a:p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0" lang="es" u="none"/>
              <a:t>Software </a:t>
            </a:r>
            <a:r>
              <a:rPr b="0" lang="es" u="none"/>
              <a:t>management</a:t>
            </a:r>
            <a:r>
              <a:rPr lang="es"/>
              <a:t> </a:t>
            </a:r>
            <a:r>
              <a:rPr lang="es"/>
              <a:t>basics.</a:t>
            </a:r>
            <a:endParaRPr b="0" u="none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0" lang="es" u="none"/>
              <a:t>Software </a:t>
            </a:r>
            <a:r>
              <a:rPr b="0" lang="es" u="none"/>
              <a:t>managers: EasyBuild, Conda-Mamba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Introduction to Virtualization. Containers: Docker &amp; Singularity</a:t>
            </a:r>
            <a:endParaRPr/>
          </a:p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Software managers: Conda</a:t>
            </a:r>
            <a:endParaRPr/>
          </a:p>
        </p:txBody>
      </p:sp>
      <p:sp>
        <p:nvSpPr>
          <p:cNvPr id="262" name="Google Shape;262;p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63" name="Google Shape;263;p28"/>
          <p:cNvSpPr txBox="1"/>
          <p:nvPr/>
        </p:nvSpPr>
        <p:spPr>
          <a:xfrm>
            <a:off x="535750" y="1361425"/>
            <a:ext cx="3339300" cy="30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Conda</a:t>
            </a:r>
            <a:endParaRPr b="1" sz="18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Conda</a:t>
            </a:r>
            <a:r>
              <a:rPr lang="es" sz="1100">
                <a:solidFill>
                  <a:schemeClr val="dk1"/>
                </a:solidFill>
              </a:rPr>
              <a:t> is a </a:t>
            </a:r>
            <a:r>
              <a:rPr b="1" lang="es" sz="1100">
                <a:solidFill>
                  <a:schemeClr val="dk1"/>
                </a:solidFill>
              </a:rPr>
              <a:t>package/environment manager</a:t>
            </a:r>
            <a:r>
              <a:rPr lang="es" sz="1100">
                <a:solidFill>
                  <a:schemeClr val="dk1"/>
                </a:solidFill>
              </a:rPr>
              <a:t>. Originally created for Python but works with </a:t>
            </a:r>
            <a:r>
              <a:rPr b="1" lang="es" sz="1100">
                <a:solidFill>
                  <a:schemeClr val="dk1"/>
                </a:solidFill>
              </a:rPr>
              <a:t>any language</a:t>
            </a:r>
            <a:r>
              <a:rPr lang="es" sz="1100">
                <a:solidFill>
                  <a:schemeClr val="dk1"/>
                </a:solidFill>
              </a:rPr>
              <a:t> (R, C/C++, Fortran…).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Creates </a:t>
            </a:r>
            <a:r>
              <a:rPr b="1" lang="es" sz="1100">
                <a:solidFill>
                  <a:schemeClr val="dk1"/>
                </a:solidFill>
              </a:rPr>
              <a:t>isolated environments</a:t>
            </a:r>
            <a:r>
              <a:rPr lang="es" sz="1100">
                <a:solidFill>
                  <a:schemeClr val="dk1"/>
                </a:solidFill>
              </a:rPr>
              <a:t>, each with its own Python/Language version and libraries.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Manages </a:t>
            </a:r>
            <a:r>
              <a:rPr b="1" lang="es" sz="1100">
                <a:solidFill>
                  <a:schemeClr val="dk1"/>
                </a:solidFill>
              </a:rPr>
              <a:t>dependencies</a:t>
            </a:r>
            <a:r>
              <a:rPr lang="es" sz="1100">
                <a:solidFill>
                  <a:schemeClr val="dk1"/>
                </a:solidFill>
              </a:rPr>
              <a:t>: ensures all required libraries are installed in compatible versions.</a:t>
            </a:r>
            <a:br>
              <a:rPr lang="es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  <p:pic>
        <p:nvPicPr>
          <p:cNvPr id="264" name="Google Shape;264;p28"/>
          <p:cNvPicPr preferRelativeResize="0"/>
          <p:nvPr/>
        </p:nvPicPr>
        <p:blipFill rotWithShape="1">
          <a:blip r:embed="rId3">
            <a:alphaModFix/>
          </a:blip>
          <a:srcRect b="3138" l="1182" r="1113" t="0"/>
          <a:stretch/>
        </p:blipFill>
        <p:spPr>
          <a:xfrm>
            <a:off x="4374000" y="1814350"/>
            <a:ext cx="4565575" cy="233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9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Software managers: Conda</a:t>
            </a:r>
            <a:endParaRPr/>
          </a:p>
        </p:txBody>
      </p:sp>
      <p:sp>
        <p:nvSpPr>
          <p:cNvPr id="271" name="Google Shape;271;p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72" name="Google Shape;272;p29"/>
          <p:cNvSpPr txBox="1"/>
          <p:nvPr/>
        </p:nvSpPr>
        <p:spPr>
          <a:xfrm>
            <a:off x="535750" y="1361425"/>
            <a:ext cx="3991200" cy="26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Install with conda. Channels</a:t>
            </a:r>
            <a:endParaRPr b="1" sz="18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Not everything can be installed with </a:t>
            </a:r>
            <a:r>
              <a:rPr i="1" lang="es" sz="1100">
                <a:solidFill>
                  <a:srgbClr val="188038"/>
                </a:solidFill>
              </a:rPr>
              <a:t>conda install.</a:t>
            </a:r>
            <a:r>
              <a:rPr lang="es" sz="1100">
                <a:solidFill>
                  <a:schemeClr val="dk1"/>
                </a:solidFill>
              </a:rPr>
              <a:t> The desired software must be accessed through a </a:t>
            </a:r>
            <a:r>
              <a:rPr b="1" lang="es" sz="1100">
                <a:solidFill>
                  <a:schemeClr val="dk1"/>
                </a:solidFill>
              </a:rPr>
              <a:t>conda channel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Conda channels</a:t>
            </a:r>
            <a:r>
              <a:rPr lang="es" sz="1100">
                <a:solidFill>
                  <a:schemeClr val="dk1"/>
                </a:solidFill>
              </a:rPr>
              <a:t> are </a:t>
            </a:r>
            <a:r>
              <a:rPr b="1" lang="es" sz="1100">
                <a:solidFill>
                  <a:schemeClr val="dk1"/>
                </a:solidFill>
              </a:rPr>
              <a:t>repositories</a:t>
            </a:r>
            <a:r>
              <a:rPr lang="es" sz="1100">
                <a:solidFill>
                  <a:schemeClr val="dk1"/>
                </a:solidFill>
              </a:rPr>
              <a:t> (URLs) where Conda looks for packages.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The base channel is </a:t>
            </a:r>
            <a:r>
              <a:rPr i="1" lang="es" sz="1100">
                <a:solidFill>
                  <a:srgbClr val="188038"/>
                </a:solidFill>
              </a:rPr>
              <a:t>defaults</a:t>
            </a:r>
            <a:r>
              <a:rPr i="1" lang="es" sz="1100">
                <a:solidFill>
                  <a:schemeClr val="dk1"/>
                </a:solidFill>
              </a:rPr>
              <a:t>, </a:t>
            </a:r>
            <a:r>
              <a:rPr lang="es" sz="1100">
                <a:solidFill>
                  <a:schemeClr val="dk1"/>
                </a:solidFill>
              </a:rPr>
              <a:t>but</a:t>
            </a:r>
            <a:r>
              <a:rPr i="1" lang="es" sz="1100">
                <a:solidFill>
                  <a:schemeClr val="dk1"/>
                </a:solidFill>
              </a:rPr>
              <a:t> </a:t>
            </a:r>
            <a:r>
              <a:rPr lang="es" sz="1100">
                <a:solidFill>
                  <a:schemeClr val="dk1"/>
                </a:solidFill>
              </a:rPr>
              <a:t>there are community-driven channels like </a:t>
            </a:r>
            <a:r>
              <a:rPr i="1" lang="es" sz="1100">
                <a:solidFill>
                  <a:srgbClr val="188038"/>
                </a:solidFill>
              </a:rPr>
              <a:t>conda-force</a:t>
            </a:r>
            <a:r>
              <a:rPr b="1" i="1" lang="es" sz="1100">
                <a:solidFill>
                  <a:schemeClr val="dk1"/>
                </a:solidFill>
              </a:rPr>
              <a:t> </a:t>
            </a:r>
            <a:r>
              <a:rPr lang="es" sz="1100">
                <a:solidFill>
                  <a:schemeClr val="dk1"/>
                </a:solidFill>
              </a:rPr>
              <a:t>or</a:t>
            </a:r>
            <a:r>
              <a:rPr b="1" i="1" lang="es" sz="1100">
                <a:solidFill>
                  <a:schemeClr val="dk1"/>
                </a:solidFill>
              </a:rPr>
              <a:t> </a:t>
            </a:r>
            <a:r>
              <a:rPr i="1" lang="es" sz="1100">
                <a:solidFill>
                  <a:srgbClr val="188038"/>
                </a:solidFill>
              </a:rPr>
              <a:t>bioconda</a:t>
            </a:r>
            <a:r>
              <a:rPr lang="es" sz="1100">
                <a:solidFill>
                  <a:schemeClr val="dk1"/>
                </a:solidFill>
              </a:rPr>
              <a:t>. Anyone can create a channel.</a:t>
            </a:r>
            <a:br>
              <a:rPr lang="es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  <p:pic>
        <p:nvPicPr>
          <p:cNvPr id="273" name="Google Shape;273;p29"/>
          <p:cNvPicPr preferRelativeResize="0"/>
          <p:nvPr/>
        </p:nvPicPr>
        <p:blipFill rotWithShape="1">
          <a:blip r:embed="rId3">
            <a:alphaModFix/>
          </a:blip>
          <a:srcRect b="34671" l="8389" r="7207" t="32321"/>
          <a:stretch/>
        </p:blipFill>
        <p:spPr>
          <a:xfrm>
            <a:off x="1113925" y="3902725"/>
            <a:ext cx="3226598" cy="917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4" name="Google Shape;274;p29"/>
          <p:cNvGrpSpPr/>
          <p:nvPr/>
        </p:nvGrpSpPr>
        <p:grpSpPr>
          <a:xfrm>
            <a:off x="4881125" y="1518975"/>
            <a:ext cx="3954150" cy="2646970"/>
            <a:chOff x="4881125" y="1518975"/>
            <a:chExt cx="3954150" cy="2646970"/>
          </a:xfrm>
        </p:grpSpPr>
        <p:pic>
          <p:nvPicPr>
            <p:cNvPr id="275" name="Google Shape;275;p29"/>
            <p:cNvPicPr preferRelativeResize="0"/>
            <p:nvPr/>
          </p:nvPicPr>
          <p:blipFill rotWithShape="1">
            <a:blip r:embed="rId4">
              <a:alphaModFix/>
            </a:blip>
            <a:srcRect b="48699" l="0" r="0" t="0"/>
            <a:stretch/>
          </p:blipFill>
          <p:spPr>
            <a:xfrm>
              <a:off x="4881125" y="1573850"/>
              <a:ext cx="1847600" cy="2307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6" name="Google Shape;276;p29"/>
            <p:cNvPicPr preferRelativeResize="0"/>
            <p:nvPr/>
          </p:nvPicPr>
          <p:blipFill rotWithShape="1">
            <a:blip r:embed="rId4">
              <a:alphaModFix/>
            </a:blip>
            <a:srcRect b="0" l="0" r="0" t="51300"/>
            <a:stretch/>
          </p:blipFill>
          <p:spPr>
            <a:xfrm>
              <a:off x="6987675" y="1668275"/>
              <a:ext cx="1847600" cy="21597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7" name="Google Shape;277;p29"/>
            <p:cNvSpPr/>
            <p:nvPr/>
          </p:nvSpPr>
          <p:spPr>
            <a:xfrm>
              <a:off x="5481900" y="1518975"/>
              <a:ext cx="2102616" cy="2646970"/>
            </a:xfrm>
            <a:custGeom>
              <a:rect b="b" l="l" r="r" t="t"/>
              <a:pathLst>
                <a:path extrusionOk="0" h="104976" w="83920">
                  <a:moveTo>
                    <a:pt x="0" y="91741"/>
                  </a:moveTo>
                  <a:lnTo>
                    <a:pt x="0" y="104976"/>
                  </a:lnTo>
                  <a:lnTo>
                    <a:pt x="56247" y="104976"/>
                  </a:lnTo>
                  <a:lnTo>
                    <a:pt x="56247" y="0"/>
                  </a:lnTo>
                  <a:lnTo>
                    <a:pt x="83920" y="0"/>
                  </a:lnTo>
                  <a:lnTo>
                    <a:pt x="83920" y="7520"/>
                  </a:lnTo>
                </a:path>
              </a:pathLst>
            </a:custGeom>
            <a:noFill/>
            <a:ln cap="flat" cmpd="sng" w="9525">
              <a:solidFill>
                <a:srgbClr val="1F1F1F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Software managers: Mamba</a:t>
            </a:r>
            <a:endParaRPr/>
          </a:p>
        </p:txBody>
      </p:sp>
      <p:sp>
        <p:nvSpPr>
          <p:cNvPr id="284" name="Google Shape;284;p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85" name="Google Shape;285;p30"/>
          <p:cNvSpPr txBox="1"/>
          <p:nvPr/>
        </p:nvSpPr>
        <p:spPr>
          <a:xfrm>
            <a:off x="762000" y="1371600"/>
            <a:ext cx="2938500" cy="29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Mamba</a:t>
            </a:r>
            <a:endParaRPr b="1" sz="18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A </a:t>
            </a:r>
            <a:r>
              <a:rPr b="1" lang="es" sz="1100">
                <a:solidFill>
                  <a:schemeClr val="dk1"/>
                </a:solidFill>
              </a:rPr>
              <a:t>drop-in replacement for Conda</a:t>
            </a:r>
            <a:r>
              <a:rPr lang="es" sz="1100">
                <a:solidFill>
                  <a:schemeClr val="dk1"/>
                </a:solidFill>
              </a:rPr>
              <a:t> written in C++ instead of Python.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Uses the same package repositories and commands as Conda.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Designed to solve Conda’s main weakness: </a:t>
            </a:r>
            <a:r>
              <a:rPr b="1" lang="es" sz="1100">
                <a:solidFill>
                  <a:schemeClr val="dk1"/>
                </a:solidFill>
              </a:rPr>
              <a:t>slowness, </a:t>
            </a:r>
            <a:r>
              <a:rPr lang="es" sz="1100">
                <a:solidFill>
                  <a:schemeClr val="dk1"/>
                </a:solidFill>
              </a:rPr>
              <a:t>specially in </a:t>
            </a:r>
            <a:r>
              <a:rPr lang="es" sz="1100">
                <a:solidFill>
                  <a:schemeClr val="dk1"/>
                </a:solidFill>
              </a:rPr>
              <a:t>dependency resolution.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●"/>
            </a:pPr>
            <a:r>
              <a:rPr b="1" i="1" lang="es" sz="1100">
                <a:solidFill>
                  <a:schemeClr val="dk1"/>
                </a:solidFill>
              </a:rPr>
              <a:t>Micromamba</a:t>
            </a:r>
            <a:r>
              <a:rPr lang="es" sz="1100">
                <a:solidFill>
                  <a:schemeClr val="dk1"/>
                </a:solidFill>
              </a:rPr>
              <a:t>: A lightweight (10mb), and self-contained version of mamba </a:t>
            </a:r>
            <a:r>
              <a:rPr b="1" lang="es" sz="1100">
                <a:solidFill>
                  <a:schemeClr val="dk1"/>
                </a:solidFill>
              </a:rPr>
              <a:t>(installed in our HPC).</a:t>
            </a: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286" name="Google Shape;286;p30"/>
          <p:cNvPicPr preferRelativeResize="0"/>
          <p:nvPr/>
        </p:nvPicPr>
        <p:blipFill rotWithShape="1">
          <a:blip r:embed="rId3">
            <a:alphaModFix/>
          </a:blip>
          <a:srcRect b="0" l="9500" r="7745" t="0"/>
          <a:stretch/>
        </p:blipFill>
        <p:spPr>
          <a:xfrm>
            <a:off x="4803231" y="1977683"/>
            <a:ext cx="3608974" cy="245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0"/>
          <p:cNvPicPr preferRelativeResize="0"/>
          <p:nvPr/>
        </p:nvPicPr>
        <p:blipFill rotWithShape="1">
          <a:blip r:embed="rId4">
            <a:alphaModFix/>
          </a:blip>
          <a:srcRect b="12651" l="4429" r="2130" t="9107"/>
          <a:stretch/>
        </p:blipFill>
        <p:spPr>
          <a:xfrm>
            <a:off x="5179878" y="2780345"/>
            <a:ext cx="787500" cy="19736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0"/>
          <p:cNvSpPr/>
          <p:nvPr/>
        </p:nvSpPr>
        <p:spPr>
          <a:xfrm>
            <a:off x="5172425" y="3347042"/>
            <a:ext cx="834900" cy="374400"/>
          </a:xfrm>
          <a:prstGeom prst="ellipse">
            <a:avLst/>
          </a:prstGeom>
          <a:noFill/>
          <a:ln cap="flat" cmpd="sng" w="8325">
            <a:solidFill>
              <a:srgbClr val="C6C7C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9950" lIns="79950" spcFirstLastPara="1" rIns="79950" wrap="square" tIns="79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4"/>
          </a:p>
        </p:txBody>
      </p:sp>
      <p:pic>
        <p:nvPicPr>
          <p:cNvPr id="289" name="Google Shape;28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3205" y="3466782"/>
            <a:ext cx="681025" cy="14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400000">
            <a:off x="5505034" y="2976046"/>
            <a:ext cx="129223" cy="125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8650" y="1809262"/>
            <a:ext cx="777956" cy="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HPC shared environments</a:t>
            </a:r>
            <a:endParaRPr/>
          </a:p>
        </p:txBody>
      </p:sp>
      <p:sp>
        <p:nvSpPr>
          <p:cNvPr id="298" name="Google Shape;298;p31"/>
          <p:cNvSpPr txBox="1"/>
          <p:nvPr>
            <p:ph idx="12" type="sldNum"/>
          </p:nvPr>
        </p:nvSpPr>
        <p:spPr>
          <a:xfrm>
            <a:off x="67818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99" name="Google Shape;299;p31"/>
          <p:cNvSpPr txBox="1"/>
          <p:nvPr/>
        </p:nvSpPr>
        <p:spPr>
          <a:xfrm>
            <a:off x="762000" y="1371600"/>
            <a:ext cx="4228500" cy="30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HPC shared virtual envs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 sz="1100">
                <a:solidFill>
                  <a:schemeClr val="dk1"/>
                </a:solidFill>
              </a:rPr>
              <a:t>If each user creates its own environments</a:t>
            </a:r>
            <a:r>
              <a:rPr lang="es" sz="1100">
                <a:solidFill>
                  <a:schemeClr val="dk1"/>
                </a:solidFill>
              </a:rPr>
              <a:t> in the HPC, there may be</a:t>
            </a:r>
            <a:r>
              <a:rPr b="1" lang="es" sz="1100">
                <a:solidFill>
                  <a:schemeClr val="dk1"/>
                </a:solidFill>
              </a:rPr>
              <a:t> differences in results due to software versions</a:t>
            </a:r>
            <a:r>
              <a:rPr lang="e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Using shared environments </a:t>
            </a:r>
            <a:r>
              <a:rPr b="1" lang="es" sz="1100">
                <a:solidFill>
                  <a:schemeClr val="dk1"/>
                </a:solidFill>
              </a:rPr>
              <a:t>avoids differences in analysis</a:t>
            </a:r>
            <a:r>
              <a:rPr lang="es" sz="1100">
                <a:solidFill>
                  <a:schemeClr val="dk1"/>
                </a:solidFill>
              </a:rPr>
              <a:t> results due to environment differences.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In our HPC, </a:t>
            </a:r>
            <a:r>
              <a:rPr b="1" lang="es" sz="1100">
                <a:solidFill>
                  <a:schemeClr val="dk1"/>
                </a:solidFill>
              </a:rPr>
              <a:t>all users can access the same </a:t>
            </a:r>
            <a:r>
              <a:rPr b="1" i="1" lang="es" sz="1100">
                <a:solidFill>
                  <a:srgbClr val="188038"/>
                </a:solidFill>
              </a:rPr>
              <a:t>modules</a:t>
            </a:r>
            <a:r>
              <a:rPr lang="es" sz="1100">
                <a:solidFill>
                  <a:schemeClr val="dk1"/>
                </a:solidFill>
              </a:rPr>
              <a:t>, for softwares like </a:t>
            </a:r>
            <a:r>
              <a:rPr b="1" lang="es" sz="1100">
                <a:solidFill>
                  <a:schemeClr val="dk1"/>
                </a:solidFill>
              </a:rPr>
              <a:t>Nextflow </a:t>
            </a:r>
            <a:r>
              <a:rPr lang="es" sz="1100">
                <a:solidFill>
                  <a:schemeClr val="dk1"/>
                </a:solidFill>
              </a:rPr>
              <a:t>or</a:t>
            </a:r>
            <a:r>
              <a:rPr b="1" lang="es" sz="1100">
                <a:solidFill>
                  <a:schemeClr val="dk1"/>
                </a:solidFill>
              </a:rPr>
              <a:t> Singularity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You can also</a:t>
            </a:r>
            <a:r>
              <a:rPr b="1" lang="es" sz="1100">
                <a:solidFill>
                  <a:schemeClr val="dk1"/>
                </a:solidFill>
              </a:rPr>
              <a:t> change conda’s configuration file (</a:t>
            </a:r>
            <a:r>
              <a:rPr b="1" i="1" lang="es" sz="1100">
                <a:solidFill>
                  <a:srgbClr val="188038"/>
                </a:solidFill>
              </a:rPr>
              <a:t>.condarc</a:t>
            </a:r>
            <a:r>
              <a:rPr b="1" lang="es" sz="1100">
                <a:solidFill>
                  <a:schemeClr val="dk1"/>
                </a:solidFill>
              </a:rPr>
              <a:t>)</a:t>
            </a:r>
            <a:r>
              <a:rPr b="1" i="1" lang="es" sz="1100">
                <a:solidFill>
                  <a:schemeClr val="dk1"/>
                </a:solidFill>
              </a:rPr>
              <a:t> </a:t>
            </a:r>
            <a:r>
              <a:rPr b="1" lang="es" sz="1100">
                <a:solidFill>
                  <a:schemeClr val="dk1"/>
                </a:solidFill>
              </a:rPr>
              <a:t>to use the same list of environments as other users</a:t>
            </a:r>
            <a:r>
              <a:rPr lang="e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300" name="Google Shape;30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5050" y="1584700"/>
            <a:ext cx="762500" cy="7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5250" y="2667154"/>
            <a:ext cx="762500" cy="62694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1"/>
          <p:cNvSpPr txBox="1"/>
          <p:nvPr/>
        </p:nvSpPr>
        <p:spPr>
          <a:xfrm>
            <a:off x="6123650" y="2309200"/>
            <a:ext cx="860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rPr b="1" i="1" lang="es" sz="1100">
                <a:solidFill>
                  <a:srgbClr val="18803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.condarc</a:t>
            </a:r>
            <a:endParaRPr b="1"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03" name="Google Shape;3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8650" y="3492037"/>
            <a:ext cx="777956" cy="7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5050" y="3267475"/>
            <a:ext cx="762500" cy="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1"/>
          <p:cNvSpPr txBox="1"/>
          <p:nvPr/>
        </p:nvSpPr>
        <p:spPr>
          <a:xfrm>
            <a:off x="6123650" y="3991975"/>
            <a:ext cx="860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rPr b="1" i="1" lang="es" sz="1100">
                <a:solidFill>
                  <a:srgbClr val="18803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.condarc</a:t>
            </a:r>
            <a:endParaRPr b="1"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6" name="Google Shape;306;p31"/>
          <p:cNvSpPr txBox="1"/>
          <p:nvPr/>
        </p:nvSpPr>
        <p:spPr>
          <a:xfrm>
            <a:off x="7700900" y="3203100"/>
            <a:ext cx="114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</a:rPr>
              <a:t>Shared Conda envs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307" name="Google Shape;30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22600" y="1414180"/>
            <a:ext cx="525550" cy="43212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1"/>
          <p:cNvSpPr txBox="1"/>
          <p:nvPr/>
        </p:nvSpPr>
        <p:spPr>
          <a:xfrm>
            <a:off x="7109950" y="1755300"/>
            <a:ext cx="114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</a:rPr>
              <a:t>Private</a:t>
            </a:r>
            <a:r>
              <a:rPr lang="es" sz="1000">
                <a:solidFill>
                  <a:schemeClr val="dk1"/>
                </a:solidFill>
              </a:rPr>
              <a:t> Conda envs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309" name="Google Shape;30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8800" y="4233580"/>
            <a:ext cx="525550" cy="432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1"/>
          <p:cNvSpPr txBox="1"/>
          <p:nvPr/>
        </p:nvSpPr>
        <p:spPr>
          <a:xfrm>
            <a:off x="7186150" y="4574700"/>
            <a:ext cx="114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</a:rPr>
              <a:t>Private Conda envs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11" name="Google Shape;311;p31"/>
          <p:cNvSpPr txBox="1"/>
          <p:nvPr/>
        </p:nvSpPr>
        <p:spPr>
          <a:xfrm>
            <a:off x="5706300" y="1284388"/>
            <a:ext cx="114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</a:rPr>
              <a:t>User 1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12" name="Google Shape;312;p31"/>
          <p:cNvSpPr txBox="1"/>
          <p:nvPr/>
        </p:nvSpPr>
        <p:spPr>
          <a:xfrm>
            <a:off x="5706300" y="2989400"/>
            <a:ext cx="114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</a:rPr>
              <a:t>User 2</a:t>
            </a:r>
            <a:endParaRPr sz="1000">
              <a:solidFill>
                <a:schemeClr val="dk1"/>
              </a:solidFill>
            </a:endParaRPr>
          </a:p>
        </p:txBody>
      </p:sp>
      <p:cxnSp>
        <p:nvCxnSpPr>
          <p:cNvPr id="313" name="Google Shape;313;p31"/>
          <p:cNvCxnSpPr/>
          <p:nvPr/>
        </p:nvCxnSpPr>
        <p:spPr>
          <a:xfrm>
            <a:off x="6852950" y="4307325"/>
            <a:ext cx="471900" cy="25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4" name="Google Shape;314;p31"/>
          <p:cNvCxnSpPr/>
          <p:nvPr/>
        </p:nvCxnSpPr>
        <p:spPr>
          <a:xfrm flipH="1" rot="10800000">
            <a:off x="6844525" y="2073725"/>
            <a:ext cx="362400" cy="30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5" name="Google Shape;315;p31"/>
          <p:cNvSpPr/>
          <p:nvPr/>
        </p:nvSpPr>
        <p:spPr>
          <a:xfrm rot="882191">
            <a:off x="6870541" y="4247185"/>
            <a:ext cx="325044" cy="326281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1"/>
          <p:cNvSpPr/>
          <p:nvPr/>
        </p:nvSpPr>
        <p:spPr>
          <a:xfrm rot="-2102381">
            <a:off x="6846085" y="2062255"/>
            <a:ext cx="325006" cy="326259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7" name="Google Shape;317;p31"/>
          <p:cNvCxnSpPr>
            <a:endCxn id="306" idx="1"/>
          </p:cNvCxnSpPr>
          <p:nvPr/>
        </p:nvCxnSpPr>
        <p:spPr>
          <a:xfrm flipH="1" rot="10800000">
            <a:off x="6861200" y="3380100"/>
            <a:ext cx="839700" cy="65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8" name="Google Shape;318;p31"/>
          <p:cNvCxnSpPr/>
          <p:nvPr/>
        </p:nvCxnSpPr>
        <p:spPr>
          <a:xfrm>
            <a:off x="6869800" y="2613050"/>
            <a:ext cx="851400" cy="51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2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Other package managers: Pip</a:t>
            </a:r>
            <a:endParaRPr/>
          </a:p>
        </p:txBody>
      </p:sp>
      <p:sp>
        <p:nvSpPr>
          <p:cNvPr id="325" name="Google Shape;325;p3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26" name="Google Shape;326;p32"/>
          <p:cNvSpPr txBox="1"/>
          <p:nvPr/>
        </p:nvSpPr>
        <p:spPr>
          <a:xfrm>
            <a:off x="762000" y="1371600"/>
            <a:ext cx="3385200" cy="3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Pip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Pip is the </a:t>
            </a:r>
            <a:r>
              <a:rPr b="1" lang="es" sz="1100">
                <a:solidFill>
                  <a:schemeClr val="dk1"/>
                </a:solidFill>
              </a:rPr>
              <a:t>default package manager for Python</a:t>
            </a:r>
            <a:r>
              <a:rPr lang="es" sz="1100">
                <a:solidFill>
                  <a:schemeClr val="dk1"/>
                </a:solidFill>
              </a:rPr>
              <a:t>. It is the </a:t>
            </a:r>
            <a:r>
              <a:rPr b="1" lang="es" sz="1100">
                <a:solidFill>
                  <a:schemeClr val="dk1"/>
                </a:solidFill>
              </a:rPr>
              <a:t>official tool</a:t>
            </a:r>
            <a:r>
              <a:rPr lang="es" sz="1100">
                <a:solidFill>
                  <a:schemeClr val="dk1"/>
                </a:solidFill>
              </a:rPr>
              <a:t> for installing packages from the Python Package Index (</a:t>
            </a:r>
            <a:r>
              <a:rPr lang="es" sz="1100" u="sng">
                <a:solidFill>
                  <a:schemeClr val="hlink"/>
                </a:solidFill>
                <a:hlinkClick r:id="rId3"/>
              </a:rPr>
              <a:t>https://pypi.org/</a:t>
            </a:r>
            <a:r>
              <a:rPr lang="es" sz="1100">
                <a:solidFill>
                  <a:schemeClr val="dk1"/>
                </a:solidFill>
              </a:rPr>
              <a:t>), which holds a </a:t>
            </a:r>
            <a:r>
              <a:rPr b="1" lang="es" sz="1100">
                <a:solidFill>
                  <a:schemeClr val="dk1"/>
                </a:solidFill>
              </a:rPr>
              <a:t>vast catalogue of packages.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Pip's sole purpose is to</a:t>
            </a:r>
            <a:r>
              <a:rPr b="1" lang="es" sz="1100">
                <a:solidFill>
                  <a:schemeClr val="dk1"/>
                </a:solidFill>
              </a:rPr>
              <a:t> install, update, and remove Python packages from PyPI.</a:t>
            </a:r>
            <a:r>
              <a:rPr lang="es" sz="1100">
                <a:solidFill>
                  <a:schemeClr val="dk1"/>
                </a:solidFill>
              </a:rPr>
              <a:t> Nonetheless, it can install binary packages (wheels) or software from source.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Pip itself </a:t>
            </a:r>
            <a:r>
              <a:rPr b="1" lang="es" sz="1100">
                <a:solidFill>
                  <a:schemeClr val="dk1"/>
                </a:solidFill>
              </a:rPr>
              <a:t>does not have built-in environment management </a:t>
            </a:r>
            <a:r>
              <a:rPr lang="es" sz="1100">
                <a:solidFill>
                  <a:schemeClr val="dk1"/>
                </a:solidFill>
              </a:rPr>
              <a:t>like conda, but you can install it in a conda environment.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327" name="Google Shape;327;p32"/>
          <p:cNvPicPr preferRelativeResize="0"/>
          <p:nvPr/>
        </p:nvPicPr>
        <p:blipFill rotWithShape="1">
          <a:blip r:embed="rId4">
            <a:alphaModFix/>
          </a:blip>
          <a:srcRect b="0" l="0" r="0" t="34734"/>
          <a:stretch/>
        </p:blipFill>
        <p:spPr>
          <a:xfrm>
            <a:off x="4419075" y="2338075"/>
            <a:ext cx="4488225" cy="141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Overview</a:t>
            </a:r>
            <a:endParaRPr/>
          </a:p>
        </p:txBody>
      </p:sp>
      <p:sp>
        <p:nvSpPr>
          <p:cNvPr id="334" name="Google Shape;334;p33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Software management basics.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Software managers: EasyBuild, Conda-Mamba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Introduction to Virtualization. Containers: Docker &amp; Singularity</a:t>
            </a:r>
            <a:endParaRPr/>
          </a:p>
        </p:txBody>
      </p:sp>
      <p:sp>
        <p:nvSpPr>
          <p:cNvPr id="335" name="Google Shape;335;p3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6" name="Google Shape;336;p33"/>
          <p:cNvSpPr/>
          <p:nvPr/>
        </p:nvSpPr>
        <p:spPr>
          <a:xfrm>
            <a:off x="506250" y="2229725"/>
            <a:ext cx="6889500" cy="438900"/>
          </a:xfrm>
          <a:prstGeom prst="rect">
            <a:avLst/>
          </a:prstGeom>
          <a:noFill/>
          <a:ln cap="flat" cmpd="sng" w="381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4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Introduction to virtualization</a:t>
            </a:r>
            <a:endParaRPr/>
          </a:p>
        </p:txBody>
      </p:sp>
      <p:sp>
        <p:nvSpPr>
          <p:cNvPr id="343" name="Google Shape;343;p34"/>
          <p:cNvSpPr txBox="1"/>
          <p:nvPr>
            <p:ph idx="1" type="body"/>
          </p:nvPr>
        </p:nvSpPr>
        <p:spPr>
          <a:xfrm>
            <a:off x="457200" y="1437625"/>
            <a:ext cx="3348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500" u="none"/>
              <a:t>What is Virtualization?</a:t>
            </a:r>
            <a:endParaRPr b="1" sz="1500" u="none"/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-"/>
            </a:pP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Virtualization is the process of creating a</a:t>
            </a:r>
            <a:r>
              <a:rPr b="1" lang="es" sz="1100" u="none"/>
              <a:t> virtual version of a computing resource</a:t>
            </a:r>
            <a:r>
              <a:rPr lang="es" sz="1100"/>
              <a:t>.</a:t>
            </a:r>
            <a:endParaRPr sz="1100"/>
          </a:p>
          <a:p>
            <a:pPr indent="-2984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s" sz="1100"/>
              <a:t>I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t </a:t>
            </a:r>
            <a:r>
              <a:rPr b="1" lang="es" sz="1100" u="none"/>
              <a:t>behaves like the real thing, but is actually </a:t>
            </a:r>
            <a:r>
              <a:rPr b="1" lang="es" sz="1100"/>
              <a:t>a</a:t>
            </a:r>
            <a:r>
              <a:rPr b="1" lang="es" sz="1100" u="none"/>
              <a:t> software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 on top of physical hardware.</a:t>
            </a:r>
            <a:endParaRPr sz="1100"/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100"/>
              <a:buFont typeface="Arial"/>
              <a:buChar char="-"/>
            </a:pP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Instead of interacting directly with the physical server,</a:t>
            </a:r>
            <a:r>
              <a:rPr b="1" lang="es" sz="1100" u="none"/>
              <a:t> you interact with a virtual </a:t>
            </a:r>
            <a:r>
              <a:rPr b="1" lang="es" sz="1100"/>
              <a:t>replica</a:t>
            </a:r>
            <a:r>
              <a:rPr lang="es" sz="1100"/>
              <a:t> 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that is</a:t>
            </a:r>
            <a:r>
              <a:rPr b="1" lang="es" sz="1100" u="none"/>
              <a:t> isolated from your system</a:t>
            </a:r>
            <a:r>
              <a:rPr b="1" lang="es" sz="1100"/>
              <a:t>.</a:t>
            </a:r>
            <a:endParaRPr b="0" u="none"/>
          </a:p>
        </p:txBody>
      </p:sp>
      <p:sp>
        <p:nvSpPr>
          <p:cNvPr id="344" name="Google Shape;344;p3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45" name="Google Shape;345;p34"/>
          <p:cNvPicPr preferRelativeResize="0"/>
          <p:nvPr/>
        </p:nvPicPr>
        <p:blipFill rotWithShape="1">
          <a:blip r:embed="rId3">
            <a:alphaModFix/>
          </a:blip>
          <a:srcRect b="0" l="0" r="0" t="19452"/>
          <a:stretch/>
        </p:blipFill>
        <p:spPr>
          <a:xfrm>
            <a:off x="4208543" y="1899654"/>
            <a:ext cx="4465200" cy="202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Introduction to virtualization: Virtual Machines</a:t>
            </a:r>
            <a:endParaRPr/>
          </a:p>
        </p:txBody>
      </p:sp>
      <p:sp>
        <p:nvSpPr>
          <p:cNvPr id="352" name="Google Shape;352;p35"/>
          <p:cNvSpPr txBox="1"/>
          <p:nvPr>
            <p:ph idx="1" type="body"/>
          </p:nvPr>
        </p:nvSpPr>
        <p:spPr>
          <a:xfrm>
            <a:off x="457200" y="1437625"/>
            <a:ext cx="3608700" cy="3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435"/>
              <a:t>A</a:t>
            </a:r>
            <a:r>
              <a:rPr b="1" lang="es" sz="1435" u="none"/>
              <a:t>. Full Virtual Machines</a:t>
            </a:r>
            <a:endParaRPr b="1" sz="1435" u="none"/>
          </a:p>
          <a:p>
            <a:pPr indent="-29957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18"/>
              <a:buFont typeface="Arial"/>
              <a:buChar char="•"/>
            </a:pPr>
            <a:r>
              <a:rPr lang="es" sz="1100"/>
              <a:t>A </a:t>
            </a:r>
            <a:r>
              <a:rPr b="1" lang="es" sz="1100"/>
              <a:t>Virtual Machine (VM)</a:t>
            </a:r>
            <a:r>
              <a:rPr lang="es" sz="1100"/>
              <a:t> is a software-based emulation of a physical computer, including OS and hardware components using a </a:t>
            </a:r>
            <a:r>
              <a:rPr b="1" lang="es" sz="1100"/>
              <a:t>hypervisor</a:t>
            </a:r>
            <a:r>
              <a:rPr lang="es" sz="1100"/>
              <a:t>.</a:t>
            </a:r>
            <a:endParaRPr b="0" sz="1117" u="none">
              <a:latin typeface="Arial"/>
              <a:ea typeface="Arial"/>
              <a:cs typeface="Arial"/>
              <a:sym typeface="Arial"/>
            </a:endParaRPr>
          </a:p>
          <a:p>
            <a:pPr indent="-29957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18"/>
              <a:buFont typeface="Arial"/>
              <a:buChar char="•"/>
            </a:pPr>
            <a:r>
              <a:rPr b="1" lang="es" sz="1117" u="none"/>
              <a:t>Pro: </a:t>
            </a:r>
            <a:r>
              <a:rPr lang="es" sz="1117" u="none"/>
              <a:t>Total isolation</a:t>
            </a:r>
            <a:r>
              <a:rPr lang="es" sz="1117"/>
              <a:t>.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117"/>
              <a:t>They</a:t>
            </a:r>
            <a:r>
              <a:rPr b="1" lang="es" sz="1117"/>
              <a:t> </a:t>
            </a:r>
            <a:r>
              <a:rPr b="1" lang="es" sz="1117" u="none"/>
              <a:t>can run a completely different operating system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.</a:t>
            </a:r>
            <a:endParaRPr b="0" sz="1117" u="none">
              <a:latin typeface="Arial"/>
              <a:ea typeface="Arial"/>
              <a:cs typeface="Arial"/>
              <a:sym typeface="Arial"/>
            </a:endParaRPr>
          </a:p>
          <a:p>
            <a:pPr indent="-29957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18"/>
              <a:buFont typeface="Arial"/>
              <a:buChar char="•"/>
            </a:pPr>
            <a:r>
              <a:rPr b="1" lang="es" sz="1117" u="none"/>
              <a:t>Con: </a:t>
            </a:r>
            <a:r>
              <a:rPr b="1" lang="es" sz="1117"/>
              <a:t>Very slow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due to full hardware emulation.</a:t>
            </a:r>
            <a:endParaRPr b="0" sz="1117" u="none">
              <a:latin typeface="Arial"/>
              <a:ea typeface="Arial"/>
              <a:cs typeface="Arial"/>
              <a:sym typeface="Arial"/>
            </a:endParaRPr>
          </a:p>
          <a:p>
            <a:pPr indent="-29957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18"/>
              <a:buFont typeface="Arial"/>
              <a:buChar char="•"/>
            </a:pPr>
            <a:r>
              <a:rPr b="1" lang="es" sz="1117" u="none"/>
              <a:t>HPC usage: Rare</a:t>
            </a:r>
            <a:r>
              <a:rPr lang="es" sz="1117"/>
              <a:t>,</a:t>
            </a:r>
            <a:r>
              <a:rPr b="0" lang="es" sz="1117" u="none">
                <a:latin typeface="Arial"/>
                <a:ea typeface="Arial"/>
                <a:cs typeface="Arial"/>
                <a:sym typeface="Arial"/>
              </a:rPr>
              <a:t> mainly for testing environments or isolated, security-sensitive workloads.</a:t>
            </a:r>
            <a:endParaRPr b="0" sz="1117" u="none">
              <a:latin typeface="Arial"/>
              <a:ea typeface="Arial"/>
              <a:cs typeface="Arial"/>
              <a:sym typeface="Arial"/>
            </a:endParaRPr>
          </a:p>
          <a:p>
            <a:pPr indent="-299570" lvl="0" marL="457200" rtl="0" algn="just">
              <a:spcBef>
                <a:spcPts val="1000"/>
              </a:spcBef>
              <a:spcAft>
                <a:spcPts val="1000"/>
              </a:spcAft>
              <a:buSzPts val="1118"/>
              <a:buChar char="•"/>
            </a:pPr>
            <a:r>
              <a:rPr lang="es" sz="1117"/>
              <a:t>Example: Running </a:t>
            </a:r>
            <a:r>
              <a:rPr b="1" lang="es" sz="1117"/>
              <a:t>Ubuntu in VirtualBox</a:t>
            </a:r>
            <a:r>
              <a:rPr lang="es" sz="1117"/>
              <a:t> on a Windows laptop.</a:t>
            </a:r>
            <a:endParaRPr sz="1117"/>
          </a:p>
        </p:txBody>
      </p:sp>
      <p:sp>
        <p:nvSpPr>
          <p:cNvPr id="353" name="Google Shape;353;p3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54" name="Google Shape;354;p35"/>
          <p:cNvPicPr preferRelativeResize="0"/>
          <p:nvPr/>
        </p:nvPicPr>
        <p:blipFill rotWithShape="1">
          <a:blip r:embed="rId3">
            <a:alphaModFix/>
          </a:blip>
          <a:srcRect b="0" l="0" r="0" t="15426"/>
          <a:stretch/>
        </p:blipFill>
        <p:spPr>
          <a:xfrm>
            <a:off x="4639750" y="1870748"/>
            <a:ext cx="4047050" cy="23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Introduction to virtualization: Containers</a:t>
            </a:r>
            <a:endParaRPr/>
          </a:p>
        </p:txBody>
      </p:sp>
      <p:sp>
        <p:nvSpPr>
          <p:cNvPr id="361" name="Google Shape;361;p36"/>
          <p:cNvSpPr txBox="1"/>
          <p:nvPr>
            <p:ph idx="1" type="body"/>
          </p:nvPr>
        </p:nvSpPr>
        <p:spPr>
          <a:xfrm>
            <a:off x="457200" y="1437625"/>
            <a:ext cx="3492900" cy="3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400"/>
              <a:t>B</a:t>
            </a:r>
            <a:r>
              <a:rPr b="1" lang="es" sz="1400" u="none"/>
              <a:t>. OS-level Virtualization (Containers)</a:t>
            </a:r>
            <a:endParaRPr b="1" sz="1400" u="none"/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s" sz="1100"/>
              <a:t>A container is a lightweight, </a:t>
            </a:r>
            <a:r>
              <a:rPr b="1" lang="es" sz="1100"/>
              <a:t>standalone package </a:t>
            </a:r>
            <a:r>
              <a:rPr lang="es" sz="1100"/>
              <a:t>that </a:t>
            </a:r>
            <a:r>
              <a:rPr b="1" lang="es" sz="1100"/>
              <a:t>bundles together an application and everything it needs to run</a:t>
            </a:r>
            <a:r>
              <a:rPr lang="es" sz="1100"/>
              <a:t>, but </a:t>
            </a:r>
            <a:r>
              <a:rPr b="1" lang="es" sz="1100"/>
              <a:t>shares the host system’s kernel </a:t>
            </a:r>
            <a:r>
              <a:rPr lang="es" sz="1100"/>
              <a:t>instead of emulating hardware.</a:t>
            </a:r>
            <a:endParaRPr sz="1100"/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Char char="•"/>
            </a:pPr>
            <a:r>
              <a:rPr b="1" lang="es" sz="1100" u="none"/>
              <a:t>Pro: Near-native performance, lightweight.</a:t>
            </a:r>
            <a:endParaRPr b="1" sz="1100" u="none"/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b="1" lang="es" sz="1100" u="none"/>
              <a:t>Con</a:t>
            </a:r>
            <a:r>
              <a:rPr lang="es" sz="1100" u="none"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 Shares the host OS kernel</a:t>
            </a:r>
            <a:r>
              <a:rPr lang="es" sz="1100"/>
              <a:t>,</a:t>
            </a:r>
            <a:r>
              <a:rPr b="1" lang="es" sz="1100"/>
              <a:t> cannot simulate a different OS than the host’s.</a:t>
            </a:r>
            <a:endParaRPr b="1" sz="1100" u="none"/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b="1" lang="es" sz="1100" u="none"/>
              <a:t>HPC usage: Very common 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for packaging software </a:t>
            </a:r>
            <a:r>
              <a:rPr lang="es" sz="1100"/>
              <a:t>to run </a:t>
            </a:r>
            <a:r>
              <a:rPr b="0" lang="es" sz="1100" u="none">
                <a:latin typeface="Arial"/>
                <a:ea typeface="Arial"/>
                <a:cs typeface="Arial"/>
                <a:sym typeface="Arial"/>
              </a:rPr>
              <a:t>without dependency issues.</a:t>
            </a:r>
            <a:endParaRPr b="0" sz="1100" u="none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spcBef>
                <a:spcPts val="1000"/>
              </a:spcBef>
              <a:spcAft>
                <a:spcPts val="1000"/>
              </a:spcAft>
              <a:buSzPts val="1100"/>
              <a:buChar char="•"/>
            </a:pPr>
            <a:r>
              <a:rPr lang="es" sz="1100"/>
              <a:t>Examples: Docker, Singularity.</a:t>
            </a:r>
            <a:endParaRPr sz="1100"/>
          </a:p>
        </p:txBody>
      </p:sp>
      <p:sp>
        <p:nvSpPr>
          <p:cNvPr id="362" name="Google Shape;362;p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63" name="Google Shape;36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3472" y="1593320"/>
            <a:ext cx="4114800" cy="3012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3. Introduction to virtualization: VMs vs Containers</a:t>
            </a:r>
            <a:endParaRPr/>
          </a:p>
        </p:txBody>
      </p:sp>
      <p:sp>
        <p:nvSpPr>
          <p:cNvPr id="370" name="Google Shape;370;p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71" name="Google Shape;371;p37"/>
          <p:cNvPicPr preferRelativeResize="0"/>
          <p:nvPr/>
        </p:nvPicPr>
        <p:blipFill rotWithShape="1">
          <a:blip r:embed="rId3">
            <a:alphaModFix/>
          </a:blip>
          <a:srcRect b="0" l="0" r="0" t="21562"/>
          <a:stretch/>
        </p:blipFill>
        <p:spPr>
          <a:xfrm>
            <a:off x="831800" y="1607050"/>
            <a:ext cx="7209452" cy="3059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Overview</a:t>
            </a:r>
            <a:endParaRPr/>
          </a:p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0" lang="es" u="none"/>
              <a:t>Software management</a:t>
            </a:r>
            <a:r>
              <a:rPr lang="es"/>
              <a:t> basics</a:t>
            </a:r>
            <a:endParaRPr b="0" u="none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0" lang="es" u="none"/>
              <a:t>Software managers: EasyBuild, Conda-Micromamba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Introduction to Virtualization. Containers: Docker &amp; Singularity</a:t>
            </a:r>
            <a:endParaRPr/>
          </a:p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457200" y="1412475"/>
            <a:ext cx="3668700" cy="438900"/>
          </a:xfrm>
          <a:prstGeom prst="rect">
            <a:avLst/>
          </a:prstGeom>
          <a:noFill/>
          <a:ln cap="flat" cmpd="sng" w="381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4. Introduction to containers: Docker &amp; Singularity</a:t>
            </a:r>
            <a:endParaRPr/>
          </a:p>
        </p:txBody>
      </p:sp>
      <p:sp>
        <p:nvSpPr>
          <p:cNvPr id="378" name="Google Shape;378;p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79" name="Google Shape;379;p38"/>
          <p:cNvSpPr txBox="1"/>
          <p:nvPr/>
        </p:nvSpPr>
        <p:spPr>
          <a:xfrm>
            <a:off x="762000" y="1371600"/>
            <a:ext cx="3099000" cy="26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Docker</a:t>
            </a:r>
            <a:endParaRPr b="1" sz="18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Docker is a popular platform designed for building, sharing, and running applications in </a:t>
            </a:r>
            <a:r>
              <a:rPr b="1" lang="es" sz="1100">
                <a:solidFill>
                  <a:schemeClr val="dk1"/>
                </a:solidFill>
              </a:rPr>
              <a:t>containers</a:t>
            </a:r>
            <a:r>
              <a:rPr lang="e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By default, Docker containers run as the </a:t>
            </a:r>
            <a:r>
              <a:rPr b="1" lang="es" sz="1100">
                <a:solidFill>
                  <a:schemeClr val="dk1"/>
                </a:solidFill>
              </a:rPr>
              <a:t>root user</a:t>
            </a:r>
            <a:r>
              <a:rPr lang="es" sz="1100">
                <a:solidFill>
                  <a:schemeClr val="dk1"/>
                </a:solidFill>
              </a:rPr>
              <a:t> on the host system. This can pose a </a:t>
            </a:r>
            <a:r>
              <a:rPr b="1" lang="es" sz="1100">
                <a:solidFill>
                  <a:schemeClr val="dk1"/>
                </a:solidFill>
              </a:rPr>
              <a:t>security risk in multi-user environments</a:t>
            </a:r>
            <a:r>
              <a:rPr lang="es" sz="1100">
                <a:solidFill>
                  <a:schemeClr val="dk1"/>
                </a:solidFill>
              </a:rPr>
              <a:t> like an HPC.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Unfortunately, we cannot </a:t>
            </a:r>
            <a:r>
              <a:rPr lang="es" sz="1100">
                <a:solidFill>
                  <a:schemeClr val="dk1"/>
                </a:solidFill>
              </a:rPr>
              <a:t>directly</a:t>
            </a:r>
            <a:r>
              <a:rPr lang="es" sz="1100">
                <a:solidFill>
                  <a:schemeClr val="dk1"/>
                </a:solidFill>
              </a:rPr>
              <a:t> use Docker in our HPC.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380" name="Google Shape;380;p38"/>
          <p:cNvPicPr preferRelativeResize="0"/>
          <p:nvPr/>
        </p:nvPicPr>
        <p:blipFill rotWithShape="1">
          <a:blip r:embed="rId3">
            <a:alphaModFix/>
          </a:blip>
          <a:srcRect b="0" l="0" r="0" t="15059"/>
          <a:stretch/>
        </p:blipFill>
        <p:spPr>
          <a:xfrm>
            <a:off x="4708925" y="1799075"/>
            <a:ext cx="3370675" cy="2863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9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4. Introduction to containers: Docker &amp; Singularity</a:t>
            </a:r>
            <a:endParaRPr/>
          </a:p>
        </p:txBody>
      </p:sp>
      <p:sp>
        <p:nvSpPr>
          <p:cNvPr id="387" name="Google Shape;387;p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88" name="Google Shape;388;p39"/>
          <p:cNvSpPr txBox="1"/>
          <p:nvPr/>
        </p:nvSpPr>
        <p:spPr>
          <a:xfrm>
            <a:off x="762000" y="1371600"/>
            <a:ext cx="4018500" cy="30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Singularity</a:t>
            </a:r>
            <a:endParaRPr b="1" sz="18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Singularity is a container platform specifically </a:t>
            </a:r>
            <a:r>
              <a:rPr b="1" lang="es" sz="1100">
                <a:solidFill>
                  <a:schemeClr val="dk1"/>
                </a:solidFill>
              </a:rPr>
              <a:t>designed for high-performance computing (HPC) </a:t>
            </a:r>
            <a:r>
              <a:rPr lang="es" sz="1100">
                <a:solidFill>
                  <a:schemeClr val="dk1"/>
                </a:solidFill>
              </a:rPr>
              <a:t>and scientific research environments.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Singularity containers </a:t>
            </a:r>
            <a:r>
              <a:rPr b="1" lang="es" sz="1100">
                <a:solidFill>
                  <a:schemeClr val="dk1"/>
                </a:solidFill>
              </a:rPr>
              <a:t>run as the same user that launched them</a:t>
            </a:r>
            <a:r>
              <a:rPr lang="es" sz="1100">
                <a:solidFill>
                  <a:schemeClr val="dk1"/>
                </a:solidFill>
              </a:rPr>
              <a:t> on the host system. This is a </a:t>
            </a:r>
            <a:r>
              <a:rPr b="1" lang="es" sz="1100">
                <a:solidFill>
                  <a:schemeClr val="dk1"/>
                </a:solidFill>
              </a:rPr>
              <a:t>security feature for HPC clusters</a:t>
            </a:r>
            <a:r>
              <a:rPr lang="e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I</a:t>
            </a:r>
            <a:r>
              <a:rPr lang="es" sz="1100">
                <a:solidFill>
                  <a:schemeClr val="dk1"/>
                </a:solidFill>
              </a:rPr>
              <a:t>t's</a:t>
            </a:r>
            <a:r>
              <a:rPr lang="es" sz="1100">
                <a:solidFill>
                  <a:schemeClr val="dk1"/>
                </a:solidFill>
              </a:rPr>
              <a:t> our go-to to create and run containers in the HPC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●"/>
            </a:pPr>
            <a:r>
              <a:rPr lang="es" sz="1100">
                <a:solidFill>
                  <a:schemeClr val="dk1"/>
                </a:solidFill>
              </a:rPr>
              <a:t>Galaxy’s </a:t>
            </a:r>
            <a:r>
              <a:rPr b="1" lang="es" sz="1100" u="sng">
                <a:solidFill>
                  <a:schemeClr val="hlink"/>
                </a:solidFill>
                <a:hlinkClick r:id="rId3"/>
              </a:rPr>
              <a:t>https://depot.galaxyproject.org/singularity</a:t>
            </a:r>
            <a:r>
              <a:rPr lang="es" sz="1100">
                <a:solidFill>
                  <a:schemeClr val="dk1"/>
                </a:solidFill>
              </a:rPr>
              <a:t> </a:t>
            </a:r>
            <a:r>
              <a:rPr lang="es" sz="1100">
                <a:solidFill>
                  <a:schemeClr val="dk1"/>
                </a:solidFill>
              </a:rPr>
              <a:t> includes a lot of singularity </a:t>
            </a:r>
            <a:r>
              <a:rPr b="1" lang="es" sz="1100">
                <a:solidFill>
                  <a:schemeClr val="dk1"/>
                </a:solidFill>
              </a:rPr>
              <a:t>containers for bioinformatic analysis</a:t>
            </a:r>
            <a:r>
              <a:rPr lang="es" sz="1100">
                <a:solidFill>
                  <a:schemeClr val="dk1"/>
                </a:solidFill>
              </a:rPr>
              <a:t>: </a:t>
            </a:r>
            <a:r>
              <a:rPr lang="es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389" name="Google Shape;38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8503" y="1776845"/>
            <a:ext cx="3120000" cy="2731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4. Introduction to containers: Docker &amp; Singularity</a:t>
            </a:r>
            <a:endParaRPr/>
          </a:p>
        </p:txBody>
      </p:sp>
      <p:sp>
        <p:nvSpPr>
          <p:cNvPr id="396" name="Google Shape;396;p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97" name="Google Shape;397;p40"/>
          <p:cNvPicPr preferRelativeResize="0"/>
          <p:nvPr/>
        </p:nvPicPr>
        <p:blipFill rotWithShape="1">
          <a:blip r:embed="rId3">
            <a:alphaModFix/>
          </a:blip>
          <a:srcRect b="0" l="33660" r="0" t="23925"/>
          <a:stretch/>
        </p:blipFill>
        <p:spPr>
          <a:xfrm>
            <a:off x="1003600" y="1327825"/>
            <a:ext cx="6293475" cy="343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/>
              <a:t>Essential takeaways</a:t>
            </a:r>
            <a:endParaRPr/>
          </a:p>
        </p:txBody>
      </p:sp>
      <p:sp>
        <p:nvSpPr>
          <p:cNvPr id="404" name="Google Shape;404;p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05" name="Google Shape;405;p41"/>
          <p:cNvSpPr txBox="1"/>
          <p:nvPr/>
        </p:nvSpPr>
        <p:spPr>
          <a:xfrm>
            <a:off x="762000" y="1371600"/>
            <a:ext cx="7740900" cy="27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s" sz="1600">
                <a:solidFill>
                  <a:schemeClr val="dk1"/>
                </a:solidFill>
              </a:rPr>
              <a:t>You cannot install anything on the </a:t>
            </a:r>
            <a:r>
              <a:rPr b="1" lang="es" sz="1600">
                <a:solidFill>
                  <a:schemeClr val="dk1"/>
                </a:solidFill>
              </a:rPr>
              <a:t>HPC that needs admin permissions.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s" sz="1600">
                <a:solidFill>
                  <a:schemeClr val="dk1"/>
                </a:solidFill>
              </a:rPr>
              <a:t>Prioritize </a:t>
            </a:r>
            <a:r>
              <a:rPr b="1" lang="es" sz="1600">
                <a:solidFill>
                  <a:schemeClr val="dk1"/>
                </a:solidFill>
              </a:rPr>
              <a:t>modules over virtual environments</a:t>
            </a:r>
            <a:r>
              <a:rPr lang="es" sz="1600">
                <a:solidFill>
                  <a:schemeClr val="dk1"/>
                </a:solidFill>
              </a:rPr>
              <a:t> (More efficient)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s" sz="1600">
                <a:solidFill>
                  <a:schemeClr val="dk1"/>
                </a:solidFill>
              </a:rPr>
              <a:t>If you only need to</a:t>
            </a:r>
            <a:r>
              <a:rPr b="1" lang="es" sz="1600">
                <a:solidFill>
                  <a:schemeClr val="dk1"/>
                </a:solidFill>
              </a:rPr>
              <a:t> execute one certain task</a:t>
            </a:r>
            <a:r>
              <a:rPr lang="es" sz="1600">
                <a:solidFill>
                  <a:schemeClr val="dk1"/>
                </a:solidFill>
              </a:rPr>
              <a:t> (e.g. run FastQC) use a </a:t>
            </a:r>
            <a:r>
              <a:rPr b="1" lang="es" sz="1600">
                <a:solidFill>
                  <a:schemeClr val="dk1"/>
                </a:solidFill>
              </a:rPr>
              <a:t>singularity container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s" sz="1600">
                <a:solidFill>
                  <a:schemeClr val="dk1"/>
                </a:solidFill>
              </a:rPr>
              <a:t>If you need to </a:t>
            </a:r>
            <a:r>
              <a:rPr b="1" lang="es" sz="1600">
                <a:solidFill>
                  <a:schemeClr val="dk1"/>
                </a:solidFill>
              </a:rPr>
              <a:t>interact with files or data</a:t>
            </a:r>
            <a:r>
              <a:rPr lang="es" sz="1600">
                <a:solidFill>
                  <a:schemeClr val="dk1"/>
                </a:solidFill>
              </a:rPr>
              <a:t> dynamically use </a:t>
            </a:r>
            <a:r>
              <a:rPr b="1" lang="es" sz="1600">
                <a:solidFill>
                  <a:schemeClr val="dk1"/>
                </a:solidFill>
              </a:rPr>
              <a:t>virtual environments </a:t>
            </a:r>
            <a:r>
              <a:rPr lang="es" sz="1600">
                <a:solidFill>
                  <a:schemeClr val="dk1"/>
                </a:solidFill>
              </a:rPr>
              <a:t>(Micromamba/Pip)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●"/>
            </a:pPr>
            <a:r>
              <a:rPr b="1" lang="es" sz="1600">
                <a:solidFill>
                  <a:schemeClr val="dk1"/>
                </a:solidFill>
              </a:rPr>
              <a:t>DON’T RUN HEAVY JOBS IN THE LOGIN NODE!!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406" name="Google Shape;406;p41" title="BeDooBeDooMinionGIF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4175" y="3568475"/>
            <a:ext cx="789575" cy="78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2"/>
          <p:cNvSpPr txBox="1"/>
          <p:nvPr>
            <p:ph idx="1" type="subTitle"/>
          </p:nvPr>
        </p:nvSpPr>
        <p:spPr>
          <a:xfrm>
            <a:off x="171325" y="3352200"/>
            <a:ext cx="4767900" cy="80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The best way to understand everything is with some hands-on </a:t>
            </a:r>
            <a:r>
              <a:rPr lang="es"/>
              <a:t>exercises</a:t>
            </a:r>
            <a:r>
              <a:rPr lang="es"/>
              <a:t>. </a:t>
            </a:r>
            <a:endParaRPr u="none"/>
          </a:p>
        </p:txBody>
      </p:sp>
      <p:sp>
        <p:nvSpPr>
          <p:cNvPr id="412" name="Google Shape;412;p42"/>
          <p:cNvSpPr txBox="1"/>
          <p:nvPr>
            <p:ph type="title"/>
          </p:nvPr>
        </p:nvSpPr>
        <p:spPr>
          <a:xfrm>
            <a:off x="318025" y="1470600"/>
            <a:ext cx="4474500" cy="129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Practical exercises</a:t>
            </a:r>
            <a:endParaRPr sz="2800"/>
          </a:p>
        </p:txBody>
      </p:sp>
      <p:sp>
        <p:nvSpPr>
          <p:cNvPr id="413" name="Google Shape;413;p42"/>
          <p:cNvSpPr/>
          <p:nvPr>
            <p:ph idx="2" type="pic"/>
          </p:nvPr>
        </p:nvSpPr>
        <p:spPr>
          <a:xfrm>
            <a:off x="5143500" y="14875"/>
            <a:ext cx="4000500" cy="5143500"/>
          </a:xfrm>
          <a:prstGeom prst="rect">
            <a:avLst/>
          </a:prstGeom>
        </p:spPr>
      </p:sp>
      <p:pic>
        <p:nvPicPr>
          <p:cNvPr id="414" name="Google Shape;414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0" y="14875"/>
            <a:ext cx="40004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42"/>
          <p:cNvPicPr preferRelativeResize="0"/>
          <p:nvPr/>
        </p:nvPicPr>
        <p:blipFill rotWithShape="1">
          <a:blip r:embed="rId4">
            <a:alphaModFix/>
          </a:blip>
          <a:srcRect b="0" l="0" r="41667" t="0"/>
          <a:stretch/>
        </p:blipFill>
        <p:spPr>
          <a:xfrm>
            <a:off x="5143500" y="14875"/>
            <a:ext cx="40004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 basics: Permissions</a:t>
            </a:r>
            <a:endParaRPr/>
          </a:p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>
            <a:off x="457200" y="1437625"/>
            <a:ext cx="3820500" cy="3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 u="none"/>
              <a:t>Permissions are rules that control what a user can do</a:t>
            </a: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 on a computer system. They determine:</a:t>
            </a:r>
            <a:endParaRPr b="0" sz="1400" u="none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-"/>
            </a:pPr>
            <a:r>
              <a:rPr lang="es" sz="1400" u="none">
                <a:latin typeface="Arial"/>
                <a:ea typeface="Arial"/>
                <a:cs typeface="Arial"/>
                <a:sym typeface="Arial"/>
              </a:rPr>
              <a:t>Who can read</a:t>
            </a: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 (view a file or program).</a:t>
            </a:r>
            <a:endParaRPr b="0" sz="1400" u="none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-"/>
            </a:pPr>
            <a:r>
              <a:rPr lang="es" sz="1400" u="none">
                <a:latin typeface="Arial"/>
                <a:ea typeface="Arial"/>
                <a:cs typeface="Arial"/>
                <a:sym typeface="Arial"/>
              </a:rPr>
              <a:t>Who can write</a:t>
            </a: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 (modify or delete).</a:t>
            </a:r>
            <a:endParaRPr b="0" sz="1400" u="none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Char char="-"/>
            </a:pPr>
            <a:r>
              <a:rPr lang="es" sz="1400" u="none">
                <a:latin typeface="Arial"/>
                <a:ea typeface="Arial"/>
                <a:cs typeface="Arial"/>
                <a:sym typeface="Arial"/>
              </a:rPr>
              <a:t>Who can execute</a:t>
            </a: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 (run a program).</a:t>
            </a:r>
            <a:endParaRPr b="0" sz="1400" u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3" name="Google Shape;83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075" y="1493325"/>
            <a:ext cx="3992875" cy="321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 basics: Permissions</a:t>
            </a:r>
            <a:endParaRPr/>
          </a:p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457200" y="1437625"/>
            <a:ext cx="4803000" cy="3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They exist to </a:t>
            </a:r>
            <a:r>
              <a:rPr b="1" lang="es" sz="1400"/>
              <a:t>protect</a:t>
            </a:r>
            <a:r>
              <a:rPr lang="es" sz="1400"/>
              <a:t> the operating system, applications, and data from accidental damage or malicious use:</a:t>
            </a:r>
            <a:endParaRPr sz="1400"/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b="1" lang="es" sz="1400"/>
              <a:t>Security</a:t>
            </a:r>
            <a:r>
              <a:rPr lang="es" sz="1400"/>
              <a:t>: Prevent malware or mistakes from harming other users.</a:t>
            </a:r>
            <a:endParaRPr sz="1400"/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b="1" lang="es" sz="1400"/>
              <a:t>Stability</a:t>
            </a:r>
            <a:r>
              <a:rPr lang="es" sz="1400"/>
              <a:t>: Prevent one user’s bad installation from breaking shared applications.</a:t>
            </a:r>
            <a:endParaRPr sz="1400"/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b="1" lang="es" sz="1400"/>
              <a:t>Consistency</a:t>
            </a:r>
            <a:r>
              <a:rPr lang="es" sz="1400"/>
              <a:t>: Admins control which versions of software are installed cluster-wide.</a:t>
            </a:r>
            <a:endParaRPr sz="1400"/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•"/>
            </a:pPr>
            <a:r>
              <a:rPr b="1" lang="es" sz="1400"/>
              <a:t>Performance</a:t>
            </a:r>
            <a:r>
              <a:rPr lang="es" sz="1400"/>
              <a:t>: HPC software often needs to be built with optimized compilers and libraries.</a:t>
            </a:r>
            <a:endParaRPr b="1" sz="1700"/>
          </a:p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92" name="Google Shape;9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1150" y="2571761"/>
            <a:ext cx="781850" cy="78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8592" y="2535360"/>
            <a:ext cx="874450" cy="874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3"/>
          <p:cNvCxnSpPr>
            <a:stCxn id="92" idx="3"/>
            <a:endCxn id="93" idx="1"/>
          </p:cNvCxnSpPr>
          <p:nvPr/>
        </p:nvCxnSpPr>
        <p:spPr>
          <a:xfrm>
            <a:off x="6443000" y="2962686"/>
            <a:ext cx="9057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3"/>
          <p:cNvSpPr/>
          <p:nvPr/>
        </p:nvSpPr>
        <p:spPr>
          <a:xfrm rot="3174">
            <a:off x="6691960" y="2796585"/>
            <a:ext cx="324900" cy="326400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2070" y="1564525"/>
            <a:ext cx="572250" cy="519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3"/>
          <p:cNvCxnSpPr>
            <a:stCxn id="96" idx="2"/>
            <a:endCxn id="93" idx="0"/>
          </p:cNvCxnSpPr>
          <p:nvPr/>
        </p:nvCxnSpPr>
        <p:spPr>
          <a:xfrm flipH="1">
            <a:off x="7785795" y="2084350"/>
            <a:ext cx="2400" cy="45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8" name="Google Shape;9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14165" y="2116890"/>
            <a:ext cx="385925" cy="3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97558" y="4058233"/>
            <a:ext cx="709050" cy="70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/>
          <p:nvPr/>
        </p:nvSpPr>
        <p:spPr>
          <a:xfrm>
            <a:off x="5618501" y="3835697"/>
            <a:ext cx="980400" cy="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</a:rPr>
              <a:t>No-admin</a:t>
            </a:r>
            <a:endParaRPr sz="1200">
              <a:solidFill>
                <a:schemeClr val="dk1"/>
              </a:solidFill>
            </a:endParaRPr>
          </a:p>
        </p:txBody>
      </p:sp>
      <p:cxnSp>
        <p:nvCxnSpPr>
          <p:cNvPr id="101" name="Google Shape;101;p13"/>
          <p:cNvCxnSpPr>
            <a:endCxn id="93" idx="2"/>
          </p:cNvCxnSpPr>
          <p:nvPr/>
        </p:nvCxnSpPr>
        <p:spPr>
          <a:xfrm flipH="1" rot="10800000">
            <a:off x="6425617" y="3409810"/>
            <a:ext cx="1360200" cy="1032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2" name="Google Shape;102;p13"/>
          <p:cNvSpPr txBox="1"/>
          <p:nvPr/>
        </p:nvSpPr>
        <p:spPr>
          <a:xfrm>
            <a:off x="7244354" y="4088776"/>
            <a:ext cx="1078800" cy="70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Install Critical Software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" name="Google Shape;103;p13"/>
          <p:cNvSpPr/>
          <p:nvPr/>
        </p:nvSpPr>
        <p:spPr>
          <a:xfrm rot="3174">
            <a:off x="7624554" y="3584698"/>
            <a:ext cx="324900" cy="326400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 basics: Windows vs Linux</a:t>
            </a:r>
            <a:endParaRPr/>
          </a:p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11" name="Google Shape;11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50" y="1963650"/>
            <a:ext cx="2331500" cy="267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9225" y="1963650"/>
            <a:ext cx="3790530" cy="267727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4"/>
          <p:cNvSpPr txBox="1"/>
          <p:nvPr/>
        </p:nvSpPr>
        <p:spPr>
          <a:xfrm>
            <a:off x="457200" y="12954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Windows </a:t>
            </a:r>
            <a:endParaRPr/>
          </a:p>
        </p:txBody>
      </p:sp>
      <p:sp>
        <p:nvSpPr>
          <p:cNvPr id="114" name="Google Shape;114;p14"/>
          <p:cNvSpPr txBox="1"/>
          <p:nvPr/>
        </p:nvSpPr>
        <p:spPr>
          <a:xfrm>
            <a:off x="4876800" y="12954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Linux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management: HPC vs Personal PC</a:t>
            </a:r>
            <a:endParaRPr/>
          </a:p>
        </p:txBody>
      </p:sp>
      <p:sp>
        <p:nvSpPr>
          <p:cNvPr id="121" name="Google Shape;121;p15"/>
          <p:cNvSpPr txBox="1"/>
          <p:nvPr>
            <p:ph idx="1" type="body"/>
          </p:nvPr>
        </p:nvSpPr>
        <p:spPr>
          <a:xfrm>
            <a:off x="457200" y="1437625"/>
            <a:ext cx="4600800" cy="3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On a</a:t>
            </a:r>
            <a:r>
              <a:rPr b="1" lang="es" sz="1300" u="none"/>
              <a:t> personal computer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 (for example, your </a:t>
            </a:r>
            <a:r>
              <a:rPr lang="es" sz="1300" u="none">
                <a:latin typeface="Arial"/>
                <a:ea typeface="Arial"/>
                <a:cs typeface="Arial"/>
                <a:sym typeface="Arial"/>
              </a:rPr>
              <a:t>Windows laptop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) installing software is straightforward:</a:t>
            </a:r>
            <a:endParaRPr b="0" sz="1300" u="none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You open a browser, download an </a:t>
            </a:r>
            <a:r>
              <a:rPr b="1" lang="es" sz="1300" u="none"/>
              <a:t>installer 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lang="es" sz="1300" u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.exe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b="0" lang="es" sz="1300" u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.msi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), run it, and the program installs locally.</a:t>
            </a:r>
            <a:br>
              <a:rPr b="0" lang="es" sz="1300" u="none">
                <a:latin typeface="Arial"/>
                <a:ea typeface="Arial"/>
                <a:cs typeface="Arial"/>
                <a:sym typeface="Arial"/>
              </a:rPr>
            </a:br>
            <a:endParaRPr b="0" sz="1300" u="none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s" sz="1300" u="none"/>
              <a:t>You usually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" sz="1300" u="none"/>
              <a:t>have administrator rights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 (even if you don’t notice), so you can change almost any system configuration.</a:t>
            </a:r>
            <a:br>
              <a:rPr b="0" lang="es" sz="1300" u="none">
                <a:latin typeface="Arial"/>
                <a:ea typeface="Arial"/>
                <a:cs typeface="Arial"/>
                <a:sym typeface="Arial"/>
              </a:rPr>
            </a:br>
            <a:endParaRPr b="0" sz="1300" u="none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s" sz="1300" u="none"/>
              <a:t>You work on a single machine</a:t>
            </a:r>
            <a:r>
              <a:rPr b="0" lang="es" sz="1300" u="none">
                <a:latin typeface="Arial"/>
                <a:ea typeface="Arial"/>
                <a:cs typeface="Arial"/>
                <a:sym typeface="Arial"/>
              </a:rPr>
              <a:t>, with a fixed operating system and hardware (CPU, RAM, graphics card…).</a:t>
            </a:r>
            <a:endParaRPr b="0" sz="2000" u="none"/>
          </a:p>
        </p:txBody>
      </p:sp>
      <p:sp>
        <p:nvSpPr>
          <p:cNvPr id="122" name="Google Shape;122;p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3">
            <a:alphaModFix/>
          </a:blip>
          <a:srcRect b="74114" l="7340" r="80045" t="1462"/>
          <a:stretch/>
        </p:blipFill>
        <p:spPr>
          <a:xfrm>
            <a:off x="5904425" y="1733325"/>
            <a:ext cx="712775" cy="82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7288" y="1733325"/>
            <a:ext cx="467050" cy="4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5"/>
          <p:cNvSpPr/>
          <p:nvPr/>
        </p:nvSpPr>
        <p:spPr>
          <a:xfrm>
            <a:off x="5824600" y="2637525"/>
            <a:ext cx="2475300" cy="1626300"/>
          </a:xfrm>
          <a:prstGeom prst="rect">
            <a:avLst/>
          </a:prstGeom>
          <a:noFill/>
          <a:ln cap="flat" cmpd="sng" w="9525">
            <a:solidFill>
              <a:srgbClr val="BC9F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6" name="Google Shape;126;p15"/>
          <p:cNvPicPr preferRelativeResize="0"/>
          <p:nvPr/>
        </p:nvPicPr>
        <p:blipFill rotWithShape="1">
          <a:blip r:embed="rId5">
            <a:alphaModFix/>
          </a:blip>
          <a:srcRect b="5010" l="15323" r="14417" t="5028"/>
          <a:stretch/>
        </p:blipFill>
        <p:spPr>
          <a:xfrm>
            <a:off x="6017225" y="2761033"/>
            <a:ext cx="2168125" cy="138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5"/>
          <p:cNvSpPr txBox="1"/>
          <p:nvPr>
            <p:ph type="title"/>
          </p:nvPr>
        </p:nvSpPr>
        <p:spPr>
          <a:xfrm>
            <a:off x="5535876" y="1461775"/>
            <a:ext cx="14499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 sz="1000">
                <a:solidFill>
                  <a:srgbClr val="773DBE"/>
                </a:solidFill>
                <a:latin typeface="Roboto Black"/>
                <a:ea typeface="Roboto Black"/>
                <a:cs typeface="Roboto Black"/>
                <a:sym typeface="Roboto Black"/>
              </a:rPr>
              <a:t>(Admin permissions)</a:t>
            </a:r>
            <a:endParaRPr sz="1000">
              <a:solidFill>
                <a:srgbClr val="773DBE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6782500" y="2144925"/>
            <a:ext cx="1517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773DBE"/>
                </a:solidFill>
                <a:latin typeface="Roboto Black"/>
                <a:ea typeface="Roboto Black"/>
                <a:cs typeface="Roboto Black"/>
                <a:sym typeface="Roboto Black"/>
              </a:rPr>
              <a:t>PERSONAL PC ARCHITECTURE</a:t>
            </a:r>
            <a:endParaRPr/>
          </a:p>
        </p:txBody>
      </p:sp>
      <p:cxnSp>
        <p:nvCxnSpPr>
          <p:cNvPr id="129" name="Google Shape;129;p15"/>
          <p:cNvCxnSpPr/>
          <p:nvPr/>
        </p:nvCxnSpPr>
        <p:spPr>
          <a:xfrm flipH="1">
            <a:off x="6258113" y="2561325"/>
            <a:ext cx="2700" cy="414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management: HPC vs Personal PC</a:t>
            </a:r>
            <a:endParaRPr/>
          </a:p>
        </p:txBody>
      </p:sp>
      <p:sp>
        <p:nvSpPr>
          <p:cNvPr id="136" name="Google Shape;136;p16"/>
          <p:cNvSpPr txBox="1"/>
          <p:nvPr>
            <p:ph idx="1" type="body"/>
          </p:nvPr>
        </p:nvSpPr>
        <p:spPr>
          <a:xfrm>
            <a:off x="4114800" y="1437625"/>
            <a:ext cx="4661100" cy="3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n a </a:t>
            </a:r>
            <a:r>
              <a:rPr lang="es" sz="1400" u="none">
                <a:latin typeface="Arial"/>
                <a:ea typeface="Arial"/>
                <a:cs typeface="Arial"/>
                <a:sym typeface="Arial"/>
              </a:rPr>
              <a:t>High-Performance Computing (HPC)</a:t>
            </a: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 system, the situation is very different:</a:t>
            </a:r>
            <a:endParaRPr b="0" sz="1400" u="none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It’s a </a:t>
            </a:r>
            <a:r>
              <a:rPr b="1" lang="es" sz="1400" u="none"/>
              <a:t>multi-user environment</a:t>
            </a:r>
            <a:br>
              <a:rPr b="0" lang="es" sz="1400" u="none">
                <a:latin typeface="Arial"/>
                <a:ea typeface="Arial"/>
                <a:cs typeface="Arial"/>
                <a:sym typeface="Arial"/>
              </a:rPr>
            </a:br>
            <a:endParaRPr b="0" sz="1400" u="none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The hardware consists of </a:t>
            </a:r>
            <a:r>
              <a:rPr lang="es" sz="1400" u="none">
                <a:latin typeface="Arial"/>
                <a:ea typeface="Arial"/>
                <a:cs typeface="Arial"/>
                <a:sym typeface="Arial"/>
              </a:rPr>
              <a:t>compute nodes</a:t>
            </a:r>
            <a:r>
              <a:rPr lang="es" sz="1400"/>
              <a:t> that </a:t>
            </a:r>
            <a:r>
              <a:rPr b="1" lang="es" sz="1400"/>
              <a:t>cannot be accessed by normal users</a:t>
            </a:r>
            <a:br>
              <a:rPr b="1" lang="es" sz="1400" u="none"/>
            </a:br>
            <a:endParaRPr b="1" sz="1400" u="none"/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 u="none">
                <a:latin typeface="Arial"/>
                <a:ea typeface="Arial"/>
                <a:cs typeface="Arial"/>
                <a:sym typeface="Arial"/>
              </a:rPr>
              <a:t>You have </a:t>
            </a:r>
            <a:r>
              <a:rPr b="1" lang="es" sz="1400" u="none"/>
              <a:t>no root permissions</a:t>
            </a: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: you cannot install software system-wide, change OS settings</a:t>
            </a:r>
            <a:r>
              <a:rPr lang="es" sz="1400"/>
              <a:t>…</a:t>
            </a:r>
            <a:br>
              <a:rPr b="0" lang="es" sz="1400" u="none">
                <a:latin typeface="Arial"/>
                <a:ea typeface="Arial"/>
                <a:cs typeface="Arial"/>
                <a:sym typeface="Arial"/>
              </a:rPr>
            </a:br>
            <a:endParaRPr b="0" sz="1400" u="none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The goal is to </a:t>
            </a:r>
            <a:r>
              <a:rPr lang="es" sz="1400"/>
              <a:t>optimize for the cluster hardware and ensure reproducibility, </a:t>
            </a:r>
            <a:r>
              <a:rPr b="0" lang="es" sz="1400" u="none">
                <a:latin typeface="Arial"/>
                <a:ea typeface="Arial"/>
                <a:cs typeface="Arial"/>
                <a:sym typeface="Arial"/>
              </a:rPr>
              <a:t>not just “get a program running” </a:t>
            </a:r>
            <a:endParaRPr b="0" sz="1400" u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38" name="Google Shape;13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951722"/>
            <a:ext cx="3810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0400" y="1437625"/>
            <a:ext cx="5650500" cy="339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7"/>
          <p:cNvSpPr/>
          <p:nvPr/>
        </p:nvSpPr>
        <p:spPr>
          <a:xfrm>
            <a:off x="3526400" y="1447675"/>
            <a:ext cx="837900" cy="39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6" name="Google Shape;146;p1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AutoNum type="arabicPeriod"/>
            </a:pPr>
            <a:r>
              <a:rPr lang="es"/>
              <a:t>Software management: HPC vs Personal PC</a:t>
            </a:r>
            <a:endParaRPr/>
          </a:p>
        </p:txBody>
      </p:sp>
      <p:sp>
        <p:nvSpPr>
          <p:cNvPr id="147" name="Google Shape;147;p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48" name="Google Shape;148;p17"/>
          <p:cNvPicPr preferRelativeResize="0"/>
          <p:nvPr/>
        </p:nvPicPr>
        <p:blipFill rotWithShape="1">
          <a:blip r:embed="rId3">
            <a:alphaModFix/>
          </a:blip>
          <a:srcRect b="74114" l="7340" r="80045" t="1462"/>
          <a:stretch/>
        </p:blipFill>
        <p:spPr>
          <a:xfrm>
            <a:off x="570425" y="2114325"/>
            <a:ext cx="712775" cy="82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825" y="1447675"/>
            <a:ext cx="467050" cy="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6613" y="1361425"/>
            <a:ext cx="467050" cy="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7013" y="1361425"/>
            <a:ext cx="467050" cy="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288" y="2114325"/>
            <a:ext cx="467050" cy="4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7"/>
          <p:cNvSpPr/>
          <p:nvPr/>
        </p:nvSpPr>
        <p:spPr>
          <a:xfrm>
            <a:off x="490600" y="3018525"/>
            <a:ext cx="2475300" cy="1626300"/>
          </a:xfrm>
          <a:prstGeom prst="rect">
            <a:avLst/>
          </a:prstGeom>
          <a:noFill/>
          <a:ln cap="flat" cmpd="sng" w="9525">
            <a:solidFill>
              <a:srgbClr val="BC9F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4" name="Google Shape;154;p17"/>
          <p:cNvPicPr preferRelativeResize="0"/>
          <p:nvPr/>
        </p:nvPicPr>
        <p:blipFill rotWithShape="1">
          <a:blip r:embed="rId5">
            <a:alphaModFix/>
          </a:blip>
          <a:srcRect b="5010" l="15323" r="14417" t="5028"/>
          <a:stretch/>
        </p:blipFill>
        <p:spPr>
          <a:xfrm>
            <a:off x="683225" y="3142033"/>
            <a:ext cx="2168125" cy="138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>
            <p:ph type="title"/>
          </p:nvPr>
        </p:nvSpPr>
        <p:spPr>
          <a:xfrm>
            <a:off x="201876" y="1842775"/>
            <a:ext cx="14499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</a:pPr>
            <a:r>
              <a:rPr lang="es" sz="1000">
                <a:solidFill>
                  <a:srgbClr val="773DBE"/>
                </a:solidFill>
                <a:latin typeface="Roboto Black"/>
                <a:ea typeface="Roboto Black"/>
                <a:cs typeface="Roboto Black"/>
                <a:sym typeface="Roboto Black"/>
              </a:rPr>
              <a:t>(Admin permissions)</a:t>
            </a:r>
            <a:endParaRPr sz="1000">
              <a:solidFill>
                <a:srgbClr val="773DBE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56" name="Google Shape;156;p17"/>
          <p:cNvSpPr txBox="1"/>
          <p:nvPr/>
        </p:nvSpPr>
        <p:spPr>
          <a:xfrm>
            <a:off x="1448500" y="2525925"/>
            <a:ext cx="1517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773DBE"/>
                </a:solidFill>
                <a:latin typeface="Roboto Black"/>
                <a:ea typeface="Roboto Black"/>
                <a:cs typeface="Roboto Black"/>
                <a:sym typeface="Roboto Black"/>
              </a:rPr>
              <a:t>PERSONAL PC ARCHITECTURE</a:t>
            </a:r>
            <a:endParaRPr/>
          </a:p>
        </p:txBody>
      </p:sp>
      <p:cxnSp>
        <p:nvCxnSpPr>
          <p:cNvPr id="157" name="Google Shape;157;p17"/>
          <p:cNvCxnSpPr/>
          <p:nvPr/>
        </p:nvCxnSpPr>
        <p:spPr>
          <a:xfrm flipH="1">
            <a:off x="924113" y="2942325"/>
            <a:ext cx="2700" cy="414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 nuevo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